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A6CE9-DE5F-47CE-B628-169B5882538C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D687C-2C0E-4541-8E87-414068079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B36EE-9F75-4BD1-AD70-8C12AE3C8AFD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5D88B-043B-4159-8253-462F9F72D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27985-EBCF-46E3-96B7-CB63F4D90593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48E5E-81BD-491E-9941-0F3F8C4B3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4954E-345A-44D0-8D35-16A41C9566EB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07FB5-20EE-4E4D-B0C6-2ACE7A428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41AC3-6972-40B1-8221-410DCF973EEA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F3A24-ECCB-4A20-9102-DBCBE9F5B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B796E-8663-4179-931C-D222AFB2B9E8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D159B-2D15-4D03-9271-DCBA740FF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F4C39-1F04-45D7-96BC-3599C4F3210D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16052-73F5-4A4A-BC5D-4329DF847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ADBFA-AED6-405F-B3C5-2EF03B8666E8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D35DD-D24E-4BD6-BC63-115B56414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67996-3476-4C94-A301-DB5BE9A05078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B7C5A-DF84-47E8-9A67-85E70BE30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655BD-E944-4576-9B19-AB9C9F6F5E86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4734C-E101-4E1E-BB71-EA450166AF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2A4C7-AADB-4F2D-B7B2-C657E5F807B6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8F012-077C-49C1-8255-3BB56A90E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1A3D226-6059-449B-95B1-E6BB2CE70907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CFE9DC-85C9-4C34-B4CB-BBF96FAFFC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9.pn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0.jpeg" Type="http://schemas.openxmlformats.org/officeDocument/2006/relationships/image"/><Relationship Id="rId4" Target="../media/image19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5800" y="1785927"/>
            <a:ext cx="7772400" cy="1357321"/>
          </a:xfrm>
        </p:spPr>
        <p:txBody>
          <a:bodyPr/>
          <a:lstStyle/>
          <a:p>
            <a:r>
              <a:rPr lang="uk-UA" dirty="0" smtClean="0">
                <a:latin typeface="Monotype Corsiva" pitchFamily="66" charset="0"/>
              </a:rPr>
              <a:t>Роль хімії в житті суспільства</a:t>
            </a:r>
            <a:endParaRPr lang="ru-RU" dirty="0" smtClean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2714620"/>
            <a:ext cx="6057920" cy="300039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Роботу виконувала</a:t>
            </a:r>
            <a:endParaRPr lang="en-US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Ніколаєнко Юлія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у</a:t>
            </a: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чениця 9 класу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КЗО </a:t>
            </a: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Н</a:t>
            </a: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ВК  № 125 ДМР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dirty="0" smtClean="0">
                <a:solidFill>
                  <a:schemeClr val="tx1"/>
                </a:solidFill>
                <a:latin typeface="Monotype Corsiva" pitchFamily="66" charset="0"/>
              </a:rPr>
              <a:t>Керівник: </a:t>
            </a:r>
            <a:r>
              <a:rPr lang="uk-UA" sz="2800" dirty="0" err="1" smtClean="0">
                <a:solidFill>
                  <a:schemeClr val="tx1"/>
                </a:solidFill>
                <a:latin typeface="Monotype Corsiva" pitchFamily="66" charset="0"/>
              </a:rPr>
              <a:t>Христюк</a:t>
            </a:r>
            <a:r>
              <a:rPr lang="uk-UA" sz="2800" dirty="0" smtClean="0">
                <a:solidFill>
                  <a:schemeClr val="tx1"/>
                </a:solidFill>
                <a:latin typeface="Monotype Corsiva" pitchFamily="66" charset="0"/>
              </a:rPr>
              <a:t> О.Г.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145308">
            <a:off x="5473411" y="411170"/>
            <a:ext cx="2879725" cy="1495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589997">
            <a:off x="288026" y="4286472"/>
            <a:ext cx="2356889" cy="184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4359275"/>
            <a:ext cx="195897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46037"/>
            <a:ext cx="2627313" cy="2046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latin typeface="Monotype Corsiva" pitchFamily="66" charset="0"/>
              </a:rPr>
              <a:t>План</a:t>
            </a:r>
            <a:endParaRPr lang="ru-RU" smtClean="0">
              <a:latin typeface="Monotype Corsiva" pitchFamily="66" charset="0"/>
            </a:endParaRPr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Розвиток хімії та зростання її ролі в сучасному житті.</a:t>
            </a:r>
          </a:p>
          <a:p>
            <a:r>
              <a:rPr lang="ru-RU" smtClean="0"/>
              <a:t>Роль хімії у розв’язанні сировинно-ресурсних проблем.</a:t>
            </a:r>
          </a:p>
          <a:p>
            <a:r>
              <a:rPr lang="ru-RU" smtClean="0"/>
              <a:t>Вплив хімії на природне довкілля.</a:t>
            </a:r>
          </a:p>
          <a:p>
            <a:endParaRPr lang="ru-RU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4365625"/>
            <a:ext cx="51911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>
                <a:latin typeface="Monotype Corsiva" pitchFamily="66" charset="0"/>
              </a:rPr>
              <a:t>Розвиток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хімії</a:t>
            </a:r>
            <a:r>
              <a:rPr lang="ru-RU" dirty="0">
                <a:latin typeface="Monotype Corsiva" pitchFamily="66" charset="0"/>
              </a:rPr>
              <a:t> та </a:t>
            </a:r>
            <a:r>
              <a:rPr lang="ru-RU" dirty="0" err="1">
                <a:latin typeface="Monotype Corsiva" pitchFamily="66" charset="0"/>
              </a:rPr>
              <a:t>зростання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її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ролі</a:t>
            </a:r>
            <a:r>
              <a:rPr lang="ru-RU" dirty="0">
                <a:latin typeface="Monotype Corsiva" pitchFamily="66" charset="0"/>
              </a:rPr>
              <a:t> в </a:t>
            </a:r>
            <a:r>
              <a:rPr lang="ru-RU" dirty="0" err="1">
                <a:latin typeface="Monotype Corsiva" pitchFamily="66" charset="0"/>
              </a:rPr>
              <a:t>сучасному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житті</a:t>
            </a:r>
            <a:r>
              <a:rPr lang="ru-RU" dirty="0">
                <a:latin typeface="Monotype Corsiva" pitchFamily="66" charset="0"/>
              </a:rPr>
              <a:t>.</a:t>
            </a:r>
            <a:br>
              <a:rPr lang="ru-RU" dirty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4319587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/>
              <a:t> </a:t>
            </a:r>
            <a:r>
              <a:rPr lang="ru-RU" sz="2000" dirty="0" err="1"/>
              <a:t>Хімія</a:t>
            </a:r>
            <a:r>
              <a:rPr lang="ru-RU" sz="2000" dirty="0"/>
              <a:t>, наука про склад </a:t>
            </a:r>
            <a:r>
              <a:rPr lang="ru-RU" sz="2000" dirty="0" err="1"/>
              <a:t>речовин</a:t>
            </a:r>
            <a:r>
              <a:rPr lang="ru-RU" sz="2000" dirty="0"/>
              <a:t> і </a:t>
            </a:r>
            <a:r>
              <a:rPr lang="ru-RU" sz="2000" dirty="0" err="1"/>
              <a:t>їх</a:t>
            </a:r>
            <a:r>
              <a:rPr lang="ru-RU" sz="2000" dirty="0"/>
              <a:t> </a:t>
            </a:r>
            <a:r>
              <a:rPr lang="ru-RU" sz="2000" dirty="0" err="1"/>
              <a:t>перетворення</a:t>
            </a:r>
            <a:r>
              <a:rPr lang="ru-RU" sz="2000" dirty="0"/>
              <a:t>, </a:t>
            </a:r>
            <a:r>
              <a:rPr lang="ru-RU" sz="2000" dirty="0" err="1"/>
              <a:t>починається</a:t>
            </a:r>
            <a:r>
              <a:rPr lang="ru-RU" sz="2000" dirty="0"/>
              <a:t> з </a:t>
            </a:r>
            <a:r>
              <a:rPr lang="ru-RU" sz="2000" dirty="0" err="1"/>
              <a:t>відкриття</a:t>
            </a:r>
            <a:r>
              <a:rPr lang="ru-RU" sz="2000" dirty="0"/>
              <a:t> </a:t>
            </a:r>
            <a:r>
              <a:rPr lang="ru-RU" sz="2000" dirty="0" err="1"/>
              <a:t>людиною</a:t>
            </a:r>
            <a:r>
              <a:rPr lang="ru-RU" sz="2000" dirty="0"/>
              <a:t> </a:t>
            </a:r>
            <a:r>
              <a:rPr lang="ru-RU" sz="2000" dirty="0" err="1"/>
              <a:t>здатності</a:t>
            </a:r>
            <a:r>
              <a:rPr lang="ru-RU" sz="2000" dirty="0"/>
              <a:t> </a:t>
            </a:r>
            <a:r>
              <a:rPr lang="ru-RU" sz="2000" dirty="0" err="1"/>
              <a:t>вогню</a:t>
            </a:r>
            <a:r>
              <a:rPr lang="ru-RU" sz="2000" dirty="0"/>
              <a:t> </a:t>
            </a:r>
            <a:r>
              <a:rPr lang="ru-RU" sz="2000" dirty="0" err="1"/>
              <a:t>змінювати</a:t>
            </a:r>
            <a:r>
              <a:rPr lang="ru-RU" sz="2000" dirty="0"/>
              <a:t> </a:t>
            </a:r>
            <a:r>
              <a:rPr lang="ru-RU" sz="2000" dirty="0" err="1"/>
              <a:t>природні</a:t>
            </a:r>
            <a:r>
              <a:rPr lang="ru-RU" sz="2000" dirty="0"/>
              <a:t> </a:t>
            </a:r>
            <a:r>
              <a:rPr lang="ru-RU" sz="2000" dirty="0" err="1"/>
              <a:t>матеріали</a:t>
            </a:r>
            <a:r>
              <a:rPr lang="ru-RU" sz="2000" dirty="0"/>
              <a:t>. Люди </a:t>
            </a:r>
            <a:r>
              <a:rPr lang="ru-RU" sz="2000" dirty="0" err="1"/>
              <a:t>уміли</a:t>
            </a:r>
            <a:r>
              <a:rPr lang="ru-RU" sz="2000" dirty="0"/>
              <a:t> </a:t>
            </a:r>
            <a:r>
              <a:rPr lang="ru-RU" sz="2000" dirty="0" err="1"/>
              <a:t>виплавляти</a:t>
            </a:r>
            <a:r>
              <a:rPr lang="ru-RU" sz="2000" dirty="0"/>
              <a:t> </a:t>
            </a:r>
            <a:r>
              <a:rPr lang="ru-RU" sz="2000" dirty="0" err="1"/>
              <a:t>мідь</a:t>
            </a:r>
            <a:r>
              <a:rPr lang="ru-RU" sz="2000" dirty="0"/>
              <a:t> і бронзу, </a:t>
            </a:r>
            <a:r>
              <a:rPr lang="ru-RU" sz="2000" dirty="0" err="1"/>
              <a:t>обпалювати</a:t>
            </a:r>
            <a:r>
              <a:rPr lang="ru-RU" sz="2000" dirty="0"/>
              <a:t> </a:t>
            </a:r>
            <a:r>
              <a:rPr lang="ru-RU" sz="2000" dirty="0" err="1"/>
              <a:t>глиняні</a:t>
            </a:r>
            <a:r>
              <a:rPr lang="ru-RU" sz="2000" dirty="0"/>
              <a:t> </a:t>
            </a:r>
            <a:r>
              <a:rPr lang="ru-RU" sz="2000" dirty="0" err="1"/>
              <a:t>вироби</a:t>
            </a:r>
            <a:r>
              <a:rPr lang="ru-RU" sz="2000" dirty="0"/>
              <a:t>, </a:t>
            </a:r>
            <a:r>
              <a:rPr lang="ru-RU" sz="2000" dirty="0" err="1"/>
              <a:t>отримувати</a:t>
            </a:r>
            <a:r>
              <a:rPr lang="ru-RU" sz="2000" dirty="0"/>
              <a:t> </a:t>
            </a:r>
            <a:r>
              <a:rPr lang="ru-RU" sz="2000" dirty="0" err="1"/>
              <a:t>скло</a:t>
            </a:r>
            <a:r>
              <a:rPr lang="ru-RU" sz="2000" dirty="0"/>
              <a:t> </a:t>
            </a:r>
            <a:r>
              <a:rPr lang="ru-RU" sz="2000" dirty="0" err="1"/>
              <a:t>ще</a:t>
            </a:r>
            <a:r>
              <a:rPr lang="ru-RU" sz="2000" dirty="0"/>
              <a:t> за 4000 </a:t>
            </a:r>
            <a:r>
              <a:rPr lang="ru-RU" sz="2000" dirty="0" err="1"/>
              <a:t>років</a:t>
            </a:r>
            <a:r>
              <a:rPr lang="ru-RU" sz="2000" dirty="0"/>
              <a:t> до </a:t>
            </a:r>
            <a:r>
              <a:rPr lang="ru-RU" sz="2000" dirty="0" err="1"/>
              <a:t>н.е</a:t>
            </a:r>
            <a:r>
              <a:rPr lang="ru-RU" sz="2000" dirty="0" smtClean="0"/>
              <a:t>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err="1"/>
              <a:t>Всі</a:t>
            </a:r>
            <a:r>
              <a:rPr lang="ru-RU" sz="2000" dirty="0"/>
              <a:t> </a:t>
            </a:r>
            <a:r>
              <a:rPr lang="ru-RU" sz="2000" dirty="0" err="1"/>
              <a:t>нові</a:t>
            </a:r>
            <a:r>
              <a:rPr lang="ru-RU" sz="2000" dirty="0"/>
              <a:t> </a:t>
            </a:r>
            <a:r>
              <a:rPr lang="ru-RU" sz="2000" dirty="0" err="1"/>
              <a:t>уявлення</a:t>
            </a:r>
            <a:r>
              <a:rPr lang="ru-RU" sz="2000" dirty="0"/>
              <a:t> про </a:t>
            </a:r>
            <a:r>
              <a:rPr lang="ru-RU" sz="2000" dirty="0" err="1"/>
              <a:t>будову</a:t>
            </a:r>
            <a:r>
              <a:rPr lang="ru-RU" sz="2000" dirty="0"/>
              <a:t> </a:t>
            </a:r>
            <a:r>
              <a:rPr lang="ru-RU" sz="2000" dirty="0" err="1"/>
              <a:t>речовини</a:t>
            </a:r>
            <a:r>
              <a:rPr lang="ru-RU" sz="2000" dirty="0"/>
              <a:t> могли </a:t>
            </a:r>
            <a:r>
              <a:rPr lang="ru-RU" sz="2000" dirty="0" err="1"/>
              <a:t>формуватися</a:t>
            </a:r>
            <a:r>
              <a:rPr lang="ru-RU" sz="2000" dirty="0"/>
              <a:t> </a:t>
            </a:r>
            <a:r>
              <a:rPr lang="ru-RU" sz="2000" dirty="0" err="1"/>
              <a:t>тільки</a:t>
            </a:r>
            <a:r>
              <a:rPr lang="ru-RU" sz="2000" dirty="0"/>
              <a:t> </a:t>
            </a:r>
            <a:r>
              <a:rPr lang="ru-RU" sz="2000" dirty="0" err="1"/>
              <a:t>внаслідок</a:t>
            </a:r>
            <a:r>
              <a:rPr lang="ru-RU" sz="2000" dirty="0"/>
              <a:t> </a:t>
            </a:r>
            <a:r>
              <a:rPr lang="ru-RU" sz="2000" dirty="0" err="1"/>
              <a:t>розвитку</a:t>
            </a:r>
            <a:r>
              <a:rPr lang="ru-RU" sz="2000" dirty="0"/>
              <a:t> у 20 ст. </a:t>
            </a:r>
            <a:r>
              <a:rPr lang="ru-RU" sz="2000" dirty="0" err="1"/>
              <a:t>експериментальної</a:t>
            </a:r>
            <a:r>
              <a:rPr lang="ru-RU" sz="2000" dirty="0"/>
              <a:t> </a:t>
            </a:r>
            <a:r>
              <a:rPr lang="ru-RU" sz="2000" dirty="0" err="1"/>
              <a:t>техніки</a:t>
            </a:r>
            <a:r>
              <a:rPr lang="ru-RU" sz="2000" dirty="0"/>
              <a:t> і </a:t>
            </a:r>
            <a:r>
              <a:rPr lang="ru-RU" sz="2000" dirty="0" err="1"/>
              <a:t>появи</a:t>
            </a:r>
            <a:r>
              <a:rPr lang="ru-RU" sz="2000" dirty="0"/>
              <a:t> </a:t>
            </a:r>
            <a:r>
              <a:rPr lang="ru-RU" sz="2000" dirty="0" err="1"/>
              <a:t>нових</a:t>
            </a:r>
            <a:r>
              <a:rPr lang="ru-RU" sz="2000" dirty="0"/>
              <a:t> </a:t>
            </a:r>
            <a:r>
              <a:rPr lang="ru-RU" sz="2000" dirty="0" err="1"/>
              <a:t>методів</a:t>
            </a:r>
            <a:r>
              <a:rPr lang="ru-RU" sz="2000" dirty="0"/>
              <a:t> </a:t>
            </a:r>
            <a:r>
              <a:rPr lang="ru-RU" sz="2000" dirty="0" err="1"/>
              <a:t>дослідження</a:t>
            </a:r>
            <a:r>
              <a:rPr lang="ru-RU" sz="2000" dirty="0"/>
              <a:t>. </a:t>
            </a:r>
            <a:r>
              <a:rPr lang="ru-RU" sz="2000" dirty="0" err="1"/>
              <a:t>Відкриття</a:t>
            </a:r>
            <a:r>
              <a:rPr lang="ru-RU" sz="2000" dirty="0"/>
              <a:t> в 1895 </a:t>
            </a:r>
            <a:r>
              <a:rPr lang="ru-RU" sz="2000" dirty="0" err="1"/>
              <a:t>Вільгельмом</a:t>
            </a:r>
            <a:r>
              <a:rPr lang="ru-RU" sz="2000" dirty="0"/>
              <a:t> Конрадом Рентгеном (1845 - 1923) Х-</a:t>
            </a:r>
            <a:r>
              <a:rPr lang="ru-RU" sz="2000" dirty="0" err="1"/>
              <a:t>променів</a:t>
            </a:r>
            <a:r>
              <a:rPr lang="ru-RU" sz="2000" dirty="0"/>
              <a:t> послужило основою для </a:t>
            </a:r>
            <a:r>
              <a:rPr lang="ru-RU" sz="2000" dirty="0" err="1"/>
              <a:t>створення</a:t>
            </a:r>
            <a:r>
              <a:rPr lang="ru-RU" sz="2000" dirty="0"/>
              <a:t> </a:t>
            </a:r>
            <a:r>
              <a:rPr lang="ru-RU" sz="2000" dirty="0" err="1"/>
              <a:t>згодом</a:t>
            </a:r>
            <a:r>
              <a:rPr lang="ru-RU" sz="2000" dirty="0"/>
              <a:t> методу </a:t>
            </a:r>
            <a:r>
              <a:rPr lang="ru-RU" sz="2000" dirty="0" err="1"/>
              <a:t>рентгенівської</a:t>
            </a:r>
            <a:r>
              <a:rPr lang="ru-RU" sz="2000" dirty="0"/>
              <a:t> </a:t>
            </a:r>
            <a:r>
              <a:rPr lang="ru-RU" sz="2000" dirty="0" err="1"/>
              <a:t>кристалографії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дозволяє</a:t>
            </a:r>
            <a:r>
              <a:rPr lang="ru-RU" sz="2000" dirty="0"/>
              <a:t> </a:t>
            </a:r>
            <a:r>
              <a:rPr lang="ru-RU" sz="2000" dirty="0" err="1"/>
              <a:t>визначати</a:t>
            </a:r>
            <a:r>
              <a:rPr lang="ru-RU" sz="2000" dirty="0"/>
              <a:t> структуру молекул по </a:t>
            </a:r>
            <a:r>
              <a:rPr lang="ru-RU" sz="2000" dirty="0" err="1"/>
              <a:t>картині</a:t>
            </a:r>
            <a:r>
              <a:rPr lang="ru-RU" sz="2000" dirty="0"/>
              <a:t> </a:t>
            </a:r>
            <a:r>
              <a:rPr lang="ru-RU" sz="2000" dirty="0" err="1"/>
              <a:t>дифракції</a:t>
            </a:r>
            <a:r>
              <a:rPr lang="ru-RU" sz="2000" dirty="0"/>
              <a:t> </a:t>
            </a:r>
            <a:r>
              <a:rPr lang="ru-RU" sz="2000" dirty="0" err="1"/>
              <a:t>рентгенівських</a:t>
            </a:r>
            <a:r>
              <a:rPr lang="ru-RU" sz="2000" dirty="0"/>
              <a:t> </a:t>
            </a:r>
            <a:r>
              <a:rPr lang="ru-RU" sz="2000" dirty="0" err="1"/>
              <a:t>променів</a:t>
            </a:r>
            <a:r>
              <a:rPr lang="ru-RU" sz="2000" dirty="0"/>
              <a:t> на </a:t>
            </a:r>
            <a:r>
              <a:rPr lang="ru-RU" sz="2000" dirty="0" err="1"/>
              <a:t>кристалах</a:t>
            </a:r>
            <a:r>
              <a:rPr lang="ru-RU" sz="2000" dirty="0"/>
              <a:t>. За </a:t>
            </a:r>
            <a:r>
              <a:rPr lang="ru-RU" sz="2000" dirty="0" err="1"/>
              <a:t>допомогою</a:t>
            </a:r>
            <a:r>
              <a:rPr lang="ru-RU" sz="2000" dirty="0"/>
              <a:t> </a:t>
            </a:r>
            <a:r>
              <a:rPr lang="ru-RU" sz="2000" dirty="0" err="1"/>
              <a:t>цього</a:t>
            </a:r>
            <a:r>
              <a:rPr lang="ru-RU" sz="2000" dirty="0"/>
              <a:t> методу </a:t>
            </a:r>
            <a:r>
              <a:rPr lang="ru-RU" sz="2000" dirty="0" err="1"/>
              <a:t>була</a:t>
            </a:r>
            <a:r>
              <a:rPr lang="ru-RU" sz="2000" dirty="0"/>
              <a:t> </a:t>
            </a:r>
            <a:r>
              <a:rPr lang="ru-RU" sz="2000" dirty="0" err="1"/>
              <a:t>розшифрована</a:t>
            </a:r>
            <a:r>
              <a:rPr lang="ru-RU" sz="2000" dirty="0"/>
              <a:t> структура </a:t>
            </a:r>
            <a:r>
              <a:rPr lang="ru-RU" sz="2000" dirty="0" err="1"/>
              <a:t>складних</a:t>
            </a:r>
            <a:r>
              <a:rPr lang="ru-RU" sz="2000" dirty="0"/>
              <a:t> </a:t>
            </a:r>
            <a:r>
              <a:rPr lang="ru-RU" sz="2000" dirty="0" err="1"/>
              <a:t>органічних</a:t>
            </a:r>
            <a:r>
              <a:rPr lang="ru-RU" sz="2000" dirty="0"/>
              <a:t> </a:t>
            </a:r>
            <a:r>
              <a:rPr lang="ru-RU" sz="2000" dirty="0" err="1"/>
              <a:t>сполук</a:t>
            </a:r>
            <a:r>
              <a:rPr lang="ru-RU" sz="2000" dirty="0"/>
              <a:t> </a:t>
            </a:r>
            <a:r>
              <a:rPr lang="ru-RU" sz="2000" dirty="0" err="1"/>
              <a:t>інсуліну</a:t>
            </a:r>
            <a:r>
              <a:rPr lang="ru-RU" sz="2000" dirty="0"/>
              <a:t>, ДНК, </a:t>
            </a:r>
            <a:r>
              <a:rPr lang="ru-RU" sz="2000" dirty="0" err="1"/>
              <a:t>гемоглобіну</a:t>
            </a:r>
            <a:r>
              <a:rPr lang="ru-RU" sz="2000" dirty="0"/>
              <a:t> і </a:t>
            </a:r>
            <a:r>
              <a:rPr lang="ru-RU" sz="2000" dirty="0" err="1"/>
              <a:t>інш</a:t>
            </a:r>
            <a:r>
              <a:rPr lang="ru-RU" sz="2000" dirty="0"/>
              <a:t>. З </a:t>
            </a:r>
            <a:r>
              <a:rPr lang="ru-RU" sz="2000" dirty="0" err="1"/>
              <a:t>створенням</a:t>
            </a:r>
            <a:r>
              <a:rPr lang="ru-RU" sz="2000" dirty="0"/>
              <a:t> </a:t>
            </a:r>
            <a:r>
              <a:rPr lang="ru-RU" sz="2000" dirty="0" err="1"/>
              <a:t>атомної</a:t>
            </a:r>
            <a:r>
              <a:rPr lang="ru-RU" sz="2000" dirty="0"/>
              <a:t> </a:t>
            </a:r>
            <a:r>
              <a:rPr lang="ru-RU" sz="2000" dirty="0" err="1"/>
              <a:t>теорії</a:t>
            </a:r>
            <a:r>
              <a:rPr lang="ru-RU" sz="2000" dirty="0"/>
              <a:t> </a:t>
            </a:r>
            <a:r>
              <a:rPr lang="ru-RU" sz="2000" dirty="0" err="1"/>
              <a:t>з'явилися</a:t>
            </a:r>
            <a:r>
              <a:rPr lang="ru-RU" sz="2000" dirty="0"/>
              <a:t> </a:t>
            </a:r>
            <a:r>
              <a:rPr lang="ru-RU" sz="2000" dirty="0" err="1"/>
              <a:t>нові</a:t>
            </a:r>
            <a:r>
              <a:rPr lang="ru-RU" sz="2000" dirty="0"/>
              <a:t> </a:t>
            </a:r>
            <a:r>
              <a:rPr lang="ru-RU" sz="2000" dirty="0" err="1"/>
              <a:t>могутні</a:t>
            </a:r>
            <a:r>
              <a:rPr lang="ru-RU" sz="2000" dirty="0"/>
              <a:t> </a:t>
            </a:r>
            <a:r>
              <a:rPr lang="ru-RU" sz="2000" dirty="0" err="1"/>
              <a:t>спектроскопічні</a:t>
            </a:r>
            <a:r>
              <a:rPr lang="ru-RU" sz="2000" dirty="0"/>
              <a:t> </a:t>
            </a:r>
            <a:r>
              <a:rPr lang="ru-RU" sz="2000" dirty="0" err="1"/>
              <a:t>методи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дають</a:t>
            </a:r>
            <a:r>
              <a:rPr lang="ru-RU" sz="2000" dirty="0"/>
              <a:t> </a:t>
            </a:r>
            <a:r>
              <a:rPr lang="ru-RU" sz="2000" dirty="0" err="1"/>
              <a:t>інформацію</a:t>
            </a:r>
            <a:r>
              <a:rPr lang="ru-RU" sz="2000" dirty="0"/>
              <a:t> про </a:t>
            </a:r>
            <a:r>
              <a:rPr lang="ru-RU" sz="2000" dirty="0" err="1"/>
              <a:t>будову</a:t>
            </a:r>
            <a:r>
              <a:rPr lang="ru-RU" sz="2000" dirty="0"/>
              <a:t> </a:t>
            </a:r>
            <a:r>
              <a:rPr lang="ru-RU" sz="2000" dirty="0" err="1"/>
              <a:t>атомів</a:t>
            </a:r>
            <a:r>
              <a:rPr lang="ru-RU" sz="2000" dirty="0"/>
              <a:t> і молекул.</a:t>
            </a: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5084763"/>
            <a:ext cx="3305175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871189">
            <a:off x="636588" y="5230813"/>
            <a:ext cx="1957387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260350"/>
            <a:ext cx="8229600" cy="4525963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err="1"/>
              <a:t>Біохімія</a:t>
            </a:r>
            <a:r>
              <a:rPr lang="ru-RU" sz="2400" dirty="0"/>
              <a:t>. </a:t>
            </a:r>
            <a:r>
              <a:rPr lang="ru-RU" sz="2000" dirty="0" err="1"/>
              <a:t>Ця</a:t>
            </a:r>
            <a:r>
              <a:rPr lang="ru-RU" sz="2000" dirty="0"/>
              <a:t> </a:t>
            </a:r>
            <a:r>
              <a:rPr lang="ru-RU" sz="2000" dirty="0" err="1"/>
              <a:t>наукова</a:t>
            </a:r>
            <a:r>
              <a:rPr lang="ru-RU" sz="2000" dirty="0"/>
              <a:t> </a:t>
            </a:r>
            <a:r>
              <a:rPr lang="ru-RU" sz="2000" dirty="0" err="1"/>
              <a:t>дисципліна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займається</a:t>
            </a:r>
            <a:r>
              <a:rPr lang="ru-RU" sz="2000" dirty="0"/>
              <a:t> </a:t>
            </a:r>
            <a:r>
              <a:rPr lang="ru-RU" sz="2000" dirty="0" err="1"/>
              <a:t>вивченням</a:t>
            </a:r>
            <a:r>
              <a:rPr lang="ru-RU" sz="2000" dirty="0"/>
              <a:t> </a:t>
            </a:r>
            <a:r>
              <a:rPr lang="ru-RU" sz="2000" dirty="0" err="1"/>
              <a:t>хімічних</a:t>
            </a:r>
            <a:r>
              <a:rPr lang="ru-RU" sz="2000" dirty="0"/>
              <a:t> </a:t>
            </a:r>
            <a:r>
              <a:rPr lang="ru-RU" sz="2000" dirty="0" err="1"/>
              <a:t>властивостей</a:t>
            </a:r>
            <a:r>
              <a:rPr lang="ru-RU" sz="2000" dirty="0"/>
              <a:t> </a:t>
            </a:r>
            <a:r>
              <a:rPr lang="ru-RU" sz="2000" dirty="0" err="1"/>
              <a:t>біологічних</a:t>
            </a:r>
            <a:r>
              <a:rPr lang="ru-RU" sz="2000" dirty="0"/>
              <a:t> </a:t>
            </a:r>
            <a:r>
              <a:rPr lang="ru-RU" sz="2000" dirty="0" err="1"/>
              <a:t>речовин</a:t>
            </a:r>
            <a:r>
              <a:rPr lang="ru-RU" sz="2000" dirty="0"/>
              <a:t>, </a:t>
            </a:r>
            <a:r>
              <a:rPr lang="ru-RU" sz="2000" dirty="0" err="1"/>
              <a:t>спочатку</a:t>
            </a:r>
            <a:r>
              <a:rPr lang="ru-RU" sz="2000" dirty="0"/>
              <a:t> </a:t>
            </a:r>
            <a:r>
              <a:rPr lang="ru-RU" sz="2000" dirty="0" err="1"/>
              <a:t>була</a:t>
            </a:r>
            <a:r>
              <a:rPr lang="ru-RU" sz="2000" dirty="0"/>
              <a:t> одним з </a:t>
            </a:r>
            <a:r>
              <a:rPr lang="ru-RU" sz="2000" dirty="0" err="1"/>
              <a:t>розділів</a:t>
            </a:r>
            <a:r>
              <a:rPr lang="ru-RU" sz="2000" dirty="0"/>
              <a:t> </a:t>
            </a:r>
            <a:r>
              <a:rPr lang="ru-RU" sz="2000" dirty="0" err="1"/>
              <a:t>органічної</a:t>
            </a:r>
            <a:r>
              <a:rPr lang="ru-RU" sz="2000" dirty="0"/>
              <a:t> </a:t>
            </a:r>
            <a:r>
              <a:rPr lang="ru-RU" sz="2000" dirty="0" err="1"/>
              <a:t>хімії</a:t>
            </a:r>
            <a:r>
              <a:rPr lang="ru-RU" sz="2000" dirty="0"/>
              <a:t>. У </a:t>
            </a:r>
            <a:r>
              <a:rPr lang="ru-RU" sz="2000" dirty="0" err="1"/>
              <a:t>самостійну</a:t>
            </a:r>
            <a:r>
              <a:rPr lang="ru-RU" sz="2000" dirty="0"/>
              <a:t> область вона </a:t>
            </a:r>
            <a:r>
              <a:rPr lang="ru-RU" sz="2000" dirty="0" err="1"/>
              <a:t>виділилася</a:t>
            </a:r>
            <a:r>
              <a:rPr lang="ru-RU" sz="2000" dirty="0"/>
              <a:t> в </a:t>
            </a:r>
            <a:r>
              <a:rPr lang="ru-RU" sz="2000" dirty="0" err="1"/>
              <a:t>останнє</a:t>
            </a:r>
            <a:r>
              <a:rPr lang="ru-RU" sz="2000" dirty="0"/>
              <a:t> </a:t>
            </a:r>
            <a:r>
              <a:rPr lang="ru-RU" sz="2000" dirty="0" err="1"/>
              <a:t>десятиріччя</a:t>
            </a:r>
            <a:r>
              <a:rPr lang="ru-RU" sz="2000" dirty="0"/>
              <a:t> 20 ст. </a:t>
            </a:r>
            <a:r>
              <a:rPr lang="ru-RU" sz="2000" dirty="0" err="1"/>
              <a:t>внаслідок</a:t>
            </a:r>
            <a:r>
              <a:rPr lang="ru-RU" sz="2000" dirty="0"/>
              <a:t> </a:t>
            </a:r>
            <a:r>
              <a:rPr lang="ru-RU" sz="2000" dirty="0" err="1"/>
              <a:t>досліджень</a:t>
            </a:r>
            <a:r>
              <a:rPr lang="ru-RU" sz="2000" dirty="0"/>
              <a:t> </a:t>
            </a:r>
            <a:r>
              <a:rPr lang="ru-RU" sz="2000" dirty="0" err="1"/>
              <a:t>хімічних</a:t>
            </a:r>
            <a:r>
              <a:rPr lang="ru-RU" sz="2000" dirty="0"/>
              <a:t> </a:t>
            </a:r>
            <a:r>
              <a:rPr lang="ru-RU" sz="2000" dirty="0" err="1"/>
              <a:t>властивостей</a:t>
            </a:r>
            <a:r>
              <a:rPr lang="ru-RU" sz="2000" dirty="0"/>
              <a:t> </a:t>
            </a:r>
            <a:r>
              <a:rPr lang="ru-RU" sz="2000" dirty="0" err="1"/>
              <a:t>речовин</a:t>
            </a:r>
            <a:r>
              <a:rPr lang="ru-RU" sz="2000" dirty="0"/>
              <a:t> </a:t>
            </a:r>
            <a:r>
              <a:rPr lang="ru-RU" sz="2000" dirty="0" err="1"/>
              <a:t>рослинного</a:t>
            </a:r>
            <a:r>
              <a:rPr lang="ru-RU" sz="2000" dirty="0"/>
              <a:t> і </a:t>
            </a:r>
            <a:r>
              <a:rPr lang="ru-RU" sz="2000" dirty="0" err="1"/>
              <a:t>тваринного</a:t>
            </a:r>
            <a:r>
              <a:rPr lang="ru-RU" sz="2000" dirty="0"/>
              <a:t> </a:t>
            </a:r>
            <a:r>
              <a:rPr lang="ru-RU" sz="2000" dirty="0" err="1"/>
              <a:t>походження</a:t>
            </a:r>
            <a:r>
              <a:rPr lang="ru-RU" sz="2000" dirty="0"/>
              <a:t>. Одним з перших </a:t>
            </a:r>
            <a:r>
              <a:rPr lang="ru-RU" sz="2000" dirty="0" err="1"/>
              <a:t>біохіміків</a:t>
            </a:r>
            <a:r>
              <a:rPr lang="ru-RU" sz="2000" dirty="0"/>
              <a:t> </a:t>
            </a:r>
            <a:r>
              <a:rPr lang="ru-RU" sz="2000" dirty="0" err="1"/>
              <a:t>був</a:t>
            </a:r>
            <a:r>
              <a:rPr lang="ru-RU" sz="2000" dirty="0"/>
              <a:t> </a:t>
            </a:r>
            <a:r>
              <a:rPr lang="ru-RU" sz="2000" dirty="0" err="1"/>
              <a:t>німецький</a:t>
            </a:r>
            <a:r>
              <a:rPr lang="ru-RU" sz="2000" dirty="0"/>
              <a:t> </a:t>
            </a:r>
            <a:r>
              <a:rPr lang="ru-RU" sz="2000" dirty="0" err="1"/>
              <a:t>вчений</a:t>
            </a:r>
            <a:r>
              <a:rPr lang="ru-RU" sz="2000" dirty="0"/>
              <a:t> </a:t>
            </a:r>
            <a:r>
              <a:rPr lang="ru-RU" sz="2000" dirty="0" err="1"/>
              <a:t>Еміль</a:t>
            </a:r>
            <a:r>
              <a:rPr lang="ru-RU" sz="2000" dirty="0"/>
              <a:t> </a:t>
            </a:r>
            <a:r>
              <a:rPr lang="ru-RU" sz="2000" dirty="0" err="1"/>
              <a:t>Фішер</a:t>
            </a:r>
            <a:r>
              <a:rPr lang="ru-RU" sz="2000" dirty="0"/>
              <a:t> (1852 - 1919). </a:t>
            </a:r>
            <a:r>
              <a:rPr lang="ru-RU" sz="2000" dirty="0" err="1"/>
              <a:t>Він</a:t>
            </a:r>
            <a:r>
              <a:rPr lang="ru-RU" sz="2000" dirty="0"/>
              <a:t> </a:t>
            </a:r>
            <a:r>
              <a:rPr lang="ru-RU" sz="2000" dirty="0" err="1"/>
              <a:t>синтезував</a:t>
            </a:r>
            <a:r>
              <a:rPr lang="ru-RU" sz="2000" dirty="0"/>
              <a:t> </a:t>
            </a:r>
            <a:r>
              <a:rPr lang="ru-RU" sz="2000" dirty="0" err="1"/>
              <a:t>такі</a:t>
            </a:r>
            <a:r>
              <a:rPr lang="ru-RU" sz="2000" dirty="0"/>
              <a:t> </a:t>
            </a:r>
            <a:r>
              <a:rPr lang="ru-RU" sz="2000" dirty="0" err="1"/>
              <a:t>речовини</a:t>
            </a:r>
            <a:r>
              <a:rPr lang="ru-RU" sz="2000" dirty="0"/>
              <a:t>, як </a:t>
            </a:r>
            <a:r>
              <a:rPr lang="ru-RU" sz="2000" dirty="0" err="1"/>
              <a:t>кофеїн</a:t>
            </a:r>
            <a:r>
              <a:rPr lang="ru-RU" sz="2000" dirty="0"/>
              <a:t>, </a:t>
            </a:r>
            <a:r>
              <a:rPr lang="ru-RU" sz="2000" dirty="0" err="1"/>
              <a:t>фенобарбітал</a:t>
            </a:r>
            <a:r>
              <a:rPr lang="ru-RU" sz="2000" dirty="0"/>
              <a:t>, глюкозу, </a:t>
            </a:r>
            <a:r>
              <a:rPr lang="ru-RU" sz="2000" dirty="0" err="1"/>
              <a:t>вніс</a:t>
            </a:r>
            <a:r>
              <a:rPr lang="ru-RU" sz="2000" dirty="0"/>
              <a:t> великий </a:t>
            </a:r>
            <a:r>
              <a:rPr lang="ru-RU" sz="2000" dirty="0" err="1"/>
              <a:t>внесок</a:t>
            </a:r>
            <a:r>
              <a:rPr lang="ru-RU" sz="2000" dirty="0"/>
              <a:t> в науку про </a:t>
            </a:r>
            <a:r>
              <a:rPr lang="ru-RU" sz="2000" dirty="0" err="1"/>
              <a:t>ферменти</a:t>
            </a:r>
            <a:r>
              <a:rPr lang="ru-RU" sz="2000" dirty="0"/>
              <a:t> </a:t>
            </a:r>
            <a:r>
              <a:rPr lang="ru-RU" sz="2000" dirty="0" err="1"/>
              <a:t>білкових</a:t>
            </a:r>
            <a:r>
              <a:rPr lang="ru-RU" sz="2000" dirty="0"/>
              <a:t> </a:t>
            </a:r>
            <a:r>
              <a:rPr lang="ru-RU" sz="2000" dirty="0" err="1"/>
              <a:t>каталізаторів</a:t>
            </a:r>
            <a:r>
              <a:rPr lang="ru-RU" sz="2000" dirty="0"/>
              <a:t>, </a:t>
            </a:r>
            <a:r>
              <a:rPr lang="ru-RU" sz="2000" dirty="0" err="1"/>
              <a:t>уперше</a:t>
            </a:r>
            <a:r>
              <a:rPr lang="ru-RU" sz="2000" dirty="0"/>
              <a:t> </a:t>
            </a:r>
            <a:r>
              <a:rPr lang="ru-RU" sz="2000" dirty="0" err="1"/>
              <a:t>виділених</a:t>
            </a:r>
            <a:r>
              <a:rPr lang="ru-RU" sz="2000" dirty="0"/>
              <a:t> в 1878. </a:t>
            </a:r>
            <a:endParaRPr lang="ru-RU" sz="20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err="1"/>
              <a:t>Промислова</a:t>
            </a:r>
            <a:r>
              <a:rPr lang="ru-RU" sz="2000" dirty="0"/>
              <a:t> </a:t>
            </a:r>
            <a:r>
              <a:rPr lang="ru-RU" sz="2000" dirty="0" err="1"/>
              <a:t>хімія</a:t>
            </a:r>
            <a:r>
              <a:rPr lang="ru-RU" sz="2000" dirty="0"/>
              <a:t>. </a:t>
            </a:r>
            <a:r>
              <a:rPr lang="ru-RU" sz="2000" dirty="0" err="1"/>
              <a:t>Ймовірно</a:t>
            </a:r>
            <a:r>
              <a:rPr lang="ru-RU" sz="2000" dirty="0"/>
              <a:t>, </a:t>
            </a:r>
            <a:r>
              <a:rPr lang="ru-RU" sz="2000" dirty="0" err="1"/>
              <a:t>найбільш</a:t>
            </a:r>
            <a:r>
              <a:rPr lang="ru-RU" sz="2000" dirty="0"/>
              <a:t> </a:t>
            </a:r>
            <a:r>
              <a:rPr lang="ru-RU" sz="2000" dirty="0" err="1"/>
              <a:t>важливим</a:t>
            </a:r>
            <a:r>
              <a:rPr lang="ru-RU" sz="2000" dirty="0"/>
              <a:t> </a:t>
            </a:r>
            <a:r>
              <a:rPr lang="ru-RU" sz="2000" dirty="0" err="1"/>
              <a:t>етапом</a:t>
            </a:r>
            <a:r>
              <a:rPr lang="ru-RU" sz="2000" dirty="0"/>
              <a:t> в </a:t>
            </a:r>
            <a:r>
              <a:rPr lang="ru-RU" sz="2000" dirty="0" err="1"/>
              <a:t>розвитку</a:t>
            </a:r>
            <a:r>
              <a:rPr lang="ru-RU" sz="2000" dirty="0"/>
              <a:t> </a:t>
            </a:r>
            <a:r>
              <a:rPr lang="ru-RU" sz="2000" dirty="0" err="1"/>
              <a:t>сучасної</a:t>
            </a:r>
            <a:r>
              <a:rPr lang="ru-RU" sz="2000" dirty="0"/>
              <a:t> </a:t>
            </a:r>
            <a:r>
              <a:rPr lang="ru-RU" sz="2000" dirty="0" err="1"/>
              <a:t>хімії</a:t>
            </a:r>
            <a:r>
              <a:rPr lang="ru-RU" sz="2000" dirty="0"/>
              <a:t> </a:t>
            </a:r>
            <a:r>
              <a:rPr lang="ru-RU" sz="2000" dirty="0" err="1"/>
              <a:t>було</a:t>
            </a:r>
            <a:r>
              <a:rPr lang="ru-RU" sz="2000" dirty="0"/>
              <a:t> </a:t>
            </a:r>
            <a:r>
              <a:rPr lang="ru-RU" sz="2000" dirty="0" err="1"/>
              <a:t>створення</a:t>
            </a:r>
            <a:r>
              <a:rPr lang="ru-RU" sz="2000" dirty="0"/>
              <a:t> у 19 в. </a:t>
            </a:r>
            <a:r>
              <a:rPr lang="ru-RU" sz="2000" dirty="0" err="1"/>
              <a:t>різних</a:t>
            </a:r>
            <a:r>
              <a:rPr lang="ru-RU" sz="2000" dirty="0"/>
              <a:t> </a:t>
            </a:r>
            <a:r>
              <a:rPr lang="ru-RU" sz="2000" dirty="0" err="1"/>
              <a:t>дослідницьких</a:t>
            </a:r>
            <a:r>
              <a:rPr lang="ru-RU" sz="2000" dirty="0"/>
              <a:t> </a:t>
            </a:r>
            <a:r>
              <a:rPr lang="ru-RU" sz="2000" dirty="0" err="1"/>
              <a:t>центрів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займалися</a:t>
            </a:r>
            <a:r>
              <a:rPr lang="ru-RU" sz="2000" dirty="0"/>
              <a:t>, </a:t>
            </a:r>
            <a:r>
              <a:rPr lang="ru-RU" sz="2000" dirty="0" err="1"/>
              <a:t>крім</a:t>
            </a:r>
            <a:r>
              <a:rPr lang="ru-RU" sz="2000" dirty="0"/>
              <a:t> </a:t>
            </a:r>
            <a:r>
              <a:rPr lang="ru-RU" sz="2000" dirty="0" err="1"/>
              <a:t>фундаментальних</a:t>
            </a:r>
            <a:r>
              <a:rPr lang="ru-RU" sz="2000" dirty="0"/>
              <a:t>, </a:t>
            </a:r>
            <a:r>
              <a:rPr lang="ru-RU" sz="2000" dirty="0" err="1"/>
              <a:t>також</a:t>
            </a:r>
            <a:r>
              <a:rPr lang="ru-RU" sz="2000" dirty="0"/>
              <a:t> </a:t>
            </a:r>
            <a:r>
              <a:rPr lang="ru-RU" sz="2000" dirty="0" err="1"/>
              <a:t>прикладними</a:t>
            </a:r>
            <a:r>
              <a:rPr lang="ru-RU" sz="2000" dirty="0"/>
              <a:t> </a:t>
            </a:r>
            <a:r>
              <a:rPr lang="ru-RU" sz="2000" dirty="0" err="1"/>
              <a:t>дослідженнями</a:t>
            </a:r>
            <a:r>
              <a:rPr lang="ru-RU" sz="2000" dirty="0"/>
              <a:t>. На початку 20 ст. ряд </a:t>
            </a:r>
            <a:r>
              <a:rPr lang="ru-RU" sz="2000" dirty="0" err="1"/>
              <a:t>промислових</a:t>
            </a:r>
            <a:r>
              <a:rPr lang="ru-RU" sz="2000" dirty="0"/>
              <a:t> </a:t>
            </a:r>
            <a:r>
              <a:rPr lang="ru-RU" sz="2000" dirty="0" err="1"/>
              <a:t>корпорацій</a:t>
            </a:r>
            <a:r>
              <a:rPr lang="ru-RU" sz="2000" dirty="0"/>
              <a:t> створили </a:t>
            </a:r>
            <a:r>
              <a:rPr lang="ru-RU" sz="2000" dirty="0" err="1"/>
              <a:t>перші</a:t>
            </a:r>
            <a:r>
              <a:rPr lang="ru-RU" sz="2000" dirty="0"/>
              <a:t> </a:t>
            </a:r>
            <a:r>
              <a:rPr lang="ru-RU" sz="2000" dirty="0" err="1"/>
              <a:t>промислові</a:t>
            </a:r>
            <a:r>
              <a:rPr lang="ru-RU" sz="2000" dirty="0"/>
              <a:t> </a:t>
            </a:r>
            <a:r>
              <a:rPr lang="ru-RU" sz="2000" dirty="0" err="1"/>
              <a:t>дослідницькі</a:t>
            </a:r>
            <a:r>
              <a:rPr lang="ru-RU" sz="2000" dirty="0"/>
              <a:t> </a:t>
            </a:r>
            <a:r>
              <a:rPr lang="ru-RU" sz="2000" dirty="0" err="1"/>
              <a:t>лабораторії</a:t>
            </a:r>
            <a:r>
              <a:rPr lang="ru-RU" sz="2000" dirty="0"/>
              <a:t>. У США в 1903 </a:t>
            </a:r>
            <a:r>
              <a:rPr lang="ru-RU" sz="2000" dirty="0" err="1"/>
              <a:t>була</a:t>
            </a:r>
            <a:r>
              <a:rPr lang="ru-RU" sz="2000" dirty="0"/>
              <a:t> заснована </a:t>
            </a:r>
            <a:r>
              <a:rPr lang="ru-RU" sz="2000" dirty="0" err="1"/>
              <a:t>хімічна</a:t>
            </a:r>
            <a:r>
              <a:rPr lang="ru-RU" sz="2000" dirty="0"/>
              <a:t> </a:t>
            </a:r>
            <a:r>
              <a:rPr lang="ru-RU" sz="2000" dirty="0" err="1"/>
              <a:t>лабораторія</a:t>
            </a:r>
            <a:r>
              <a:rPr lang="ru-RU" sz="2000" dirty="0"/>
              <a:t> «Дюпон», а в 1925 </a:t>
            </a:r>
            <a:r>
              <a:rPr lang="ru-RU" sz="2000" dirty="0" err="1"/>
              <a:t>лабораторія</a:t>
            </a:r>
            <a:r>
              <a:rPr lang="ru-RU" sz="2000" dirty="0"/>
              <a:t> </a:t>
            </a:r>
            <a:r>
              <a:rPr lang="ru-RU" sz="2000" dirty="0" err="1"/>
              <a:t>фірми</a:t>
            </a:r>
            <a:r>
              <a:rPr lang="ru-RU" sz="2000" dirty="0"/>
              <a:t> «Белл». </a:t>
            </a:r>
            <a:r>
              <a:rPr lang="ru-RU" sz="2000" dirty="0" err="1"/>
              <a:t>Після</a:t>
            </a:r>
            <a:r>
              <a:rPr lang="ru-RU" sz="2000" dirty="0"/>
              <a:t> </a:t>
            </a:r>
            <a:r>
              <a:rPr lang="ru-RU" sz="2000" dirty="0" err="1"/>
              <a:t>відкриття</a:t>
            </a:r>
            <a:r>
              <a:rPr lang="ru-RU" sz="2000" dirty="0"/>
              <a:t> і синтезу в 1940-х роках </a:t>
            </a:r>
            <a:r>
              <a:rPr lang="ru-RU" sz="2000" dirty="0" err="1"/>
              <a:t>пеніциліну</a:t>
            </a:r>
            <a:r>
              <a:rPr lang="ru-RU" sz="2000" dirty="0"/>
              <a:t>, а </a:t>
            </a:r>
            <a:r>
              <a:rPr lang="ru-RU" sz="2000" dirty="0" err="1"/>
              <a:t>потім</a:t>
            </a:r>
            <a:r>
              <a:rPr lang="ru-RU" sz="2000" dirty="0"/>
              <a:t> і </a:t>
            </a:r>
            <a:r>
              <a:rPr lang="ru-RU" sz="2000" dirty="0" err="1"/>
              <a:t>інших</a:t>
            </a:r>
            <a:r>
              <a:rPr lang="ru-RU" sz="2000" dirty="0"/>
              <a:t> </a:t>
            </a:r>
            <a:r>
              <a:rPr lang="ru-RU" sz="2000" dirty="0" err="1"/>
              <a:t>антибіотиків</a:t>
            </a:r>
            <a:r>
              <a:rPr lang="ru-RU" sz="2000" dirty="0"/>
              <a:t> </a:t>
            </a:r>
            <a:r>
              <a:rPr lang="ru-RU" sz="2000" dirty="0" err="1"/>
              <a:t>з'явилися</a:t>
            </a:r>
            <a:r>
              <a:rPr lang="ru-RU" sz="2000" dirty="0"/>
              <a:t> </a:t>
            </a:r>
            <a:r>
              <a:rPr lang="ru-RU" sz="2000" dirty="0" err="1"/>
              <a:t>великі</a:t>
            </a:r>
            <a:r>
              <a:rPr lang="ru-RU" sz="2000" dirty="0"/>
              <a:t> </a:t>
            </a:r>
            <a:r>
              <a:rPr lang="ru-RU" sz="2000" dirty="0" err="1"/>
              <a:t>фармацевтичні</a:t>
            </a:r>
            <a:r>
              <a:rPr lang="ru-RU" sz="2000" dirty="0"/>
              <a:t> </a:t>
            </a:r>
            <a:r>
              <a:rPr lang="ru-RU" sz="2000" dirty="0" err="1"/>
              <a:t>фірми</a:t>
            </a:r>
            <a:r>
              <a:rPr lang="ru-RU" sz="2000" dirty="0"/>
              <a:t>, в </a:t>
            </a:r>
            <a:r>
              <a:rPr lang="ru-RU" sz="2000" dirty="0" err="1"/>
              <a:t>яких</a:t>
            </a:r>
            <a:r>
              <a:rPr lang="ru-RU" sz="2000" dirty="0"/>
              <a:t> </a:t>
            </a:r>
            <a:r>
              <a:rPr lang="ru-RU" sz="2000" dirty="0" err="1"/>
              <a:t>працювали</a:t>
            </a:r>
            <a:r>
              <a:rPr lang="ru-RU" sz="2000" dirty="0"/>
              <a:t> </a:t>
            </a:r>
            <a:r>
              <a:rPr lang="ru-RU" sz="2000" dirty="0" err="1"/>
              <a:t>професійні</a:t>
            </a:r>
            <a:r>
              <a:rPr lang="ru-RU" sz="2000" dirty="0"/>
              <a:t> </a:t>
            </a:r>
            <a:r>
              <a:rPr lang="ru-RU" sz="2000" dirty="0" err="1"/>
              <a:t>хіміки</a:t>
            </a:r>
            <a:r>
              <a:rPr lang="ru-RU" sz="2000" dirty="0"/>
              <a:t>. </a:t>
            </a:r>
            <a:r>
              <a:rPr lang="ru-RU" sz="2000" dirty="0" err="1"/>
              <a:t>Велике</a:t>
            </a:r>
            <a:r>
              <a:rPr lang="ru-RU" sz="2000" dirty="0"/>
              <a:t> </a:t>
            </a:r>
            <a:r>
              <a:rPr lang="ru-RU" sz="2000" dirty="0" err="1"/>
              <a:t>прикладне</a:t>
            </a:r>
            <a:r>
              <a:rPr lang="ru-RU" sz="2000" dirty="0"/>
              <a:t> </a:t>
            </a:r>
            <a:r>
              <a:rPr lang="ru-RU" sz="2000" dirty="0" err="1"/>
              <a:t>значення</a:t>
            </a:r>
            <a:r>
              <a:rPr lang="ru-RU" sz="2000" dirty="0"/>
              <a:t> </a:t>
            </a:r>
            <a:r>
              <a:rPr lang="ru-RU" sz="2000" dirty="0" err="1"/>
              <a:t>мали</a:t>
            </a:r>
            <a:r>
              <a:rPr lang="ru-RU" sz="2000" dirty="0"/>
              <a:t> </a:t>
            </a:r>
            <a:r>
              <a:rPr lang="ru-RU" sz="2000" dirty="0" err="1"/>
              <a:t>їх</a:t>
            </a:r>
            <a:r>
              <a:rPr lang="ru-RU" sz="2000" dirty="0"/>
              <a:t> </a:t>
            </a:r>
            <a:r>
              <a:rPr lang="ru-RU" sz="2000" dirty="0" err="1"/>
              <a:t>дослідження</a:t>
            </a:r>
            <a:r>
              <a:rPr lang="ru-RU" sz="2000" dirty="0"/>
              <a:t> в </a:t>
            </a:r>
            <a:r>
              <a:rPr lang="ru-RU" sz="2000" dirty="0" err="1"/>
              <a:t>області</a:t>
            </a:r>
            <a:r>
              <a:rPr lang="ru-RU" sz="2000" dirty="0"/>
              <a:t> </a:t>
            </a:r>
            <a:r>
              <a:rPr lang="ru-RU" sz="2000" dirty="0" err="1"/>
              <a:t>хімії</a:t>
            </a:r>
            <a:r>
              <a:rPr lang="ru-RU" sz="2000" dirty="0"/>
              <a:t> </a:t>
            </a:r>
            <a:r>
              <a:rPr lang="ru-RU" sz="2000" dirty="0" err="1"/>
              <a:t>високомолекулярних</a:t>
            </a:r>
            <a:r>
              <a:rPr lang="ru-RU" sz="2000" dirty="0"/>
              <a:t> </a:t>
            </a:r>
            <a:r>
              <a:rPr lang="ru-RU" sz="2000" dirty="0" err="1"/>
              <a:t>сполук</a:t>
            </a:r>
            <a:r>
              <a:rPr lang="ru-RU" sz="2000" dirty="0"/>
              <a:t>. Одним з </a:t>
            </a:r>
            <a:r>
              <a:rPr lang="ru-RU" sz="2000" dirty="0" err="1"/>
              <a:t>її</a:t>
            </a:r>
            <a:r>
              <a:rPr lang="ru-RU" sz="2000" dirty="0"/>
              <a:t> </a:t>
            </a:r>
            <a:r>
              <a:rPr lang="ru-RU" sz="2000" dirty="0" err="1"/>
              <a:t>основоположників</a:t>
            </a:r>
            <a:r>
              <a:rPr lang="ru-RU" sz="2000" dirty="0"/>
              <a:t> </a:t>
            </a:r>
            <a:r>
              <a:rPr lang="ru-RU" sz="2000" dirty="0" err="1"/>
              <a:t>був</a:t>
            </a:r>
            <a:r>
              <a:rPr lang="ru-RU" sz="2000" dirty="0"/>
              <a:t> </a:t>
            </a:r>
            <a:r>
              <a:rPr lang="ru-RU" sz="2000" dirty="0" err="1"/>
              <a:t>німецький</a:t>
            </a:r>
            <a:r>
              <a:rPr lang="ru-RU" sz="2000" dirty="0"/>
              <a:t> </a:t>
            </a:r>
            <a:r>
              <a:rPr lang="ru-RU" sz="2000" dirty="0" err="1"/>
              <a:t>хімік</a:t>
            </a:r>
            <a:r>
              <a:rPr lang="ru-RU" sz="2000" dirty="0"/>
              <a:t> Герман </a:t>
            </a:r>
            <a:r>
              <a:rPr lang="ru-RU" sz="2000" dirty="0" err="1"/>
              <a:t>Штаудінгер</a:t>
            </a:r>
            <a:r>
              <a:rPr lang="ru-RU" sz="2000" dirty="0"/>
              <a:t> (1881 - 1965),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розробив</a:t>
            </a:r>
            <a:r>
              <a:rPr lang="ru-RU" sz="2000" dirty="0"/>
              <a:t> </a:t>
            </a:r>
            <a:r>
              <a:rPr lang="ru-RU" sz="2000" dirty="0" err="1"/>
              <a:t>теорію</a:t>
            </a:r>
            <a:r>
              <a:rPr lang="ru-RU" sz="2000" dirty="0"/>
              <a:t> </a:t>
            </a:r>
            <a:r>
              <a:rPr lang="ru-RU" sz="2000" dirty="0" err="1"/>
              <a:t>будови</a:t>
            </a:r>
            <a:r>
              <a:rPr lang="ru-RU" sz="2000" dirty="0"/>
              <a:t> </a:t>
            </a:r>
            <a:r>
              <a:rPr lang="ru-RU" sz="2000" dirty="0" err="1"/>
              <a:t>полімерів</a:t>
            </a:r>
            <a:r>
              <a:rPr lang="ru-RU" sz="2000" dirty="0"/>
              <a:t>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4376738"/>
            <a:ext cx="2808288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4395788"/>
            <a:ext cx="2736850" cy="241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latin typeface="Monotype Corsiva" pitchFamily="66" charset="0"/>
              </a:rPr>
              <a:t>Роль </a:t>
            </a:r>
            <a:r>
              <a:rPr lang="ru-RU" dirty="0" err="1">
                <a:latin typeface="Monotype Corsiva" pitchFamily="66" charset="0"/>
              </a:rPr>
              <a:t>хімії</a:t>
            </a:r>
            <a:r>
              <a:rPr lang="ru-RU" dirty="0">
                <a:latin typeface="Monotype Corsiva" pitchFamily="66" charset="0"/>
              </a:rPr>
              <a:t> у </a:t>
            </a:r>
            <a:r>
              <a:rPr lang="ru-RU" dirty="0" err="1">
                <a:latin typeface="Monotype Corsiva" pitchFamily="66" charset="0"/>
              </a:rPr>
              <a:t>розв’язанні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сировинно-ресурсних</a:t>
            </a:r>
            <a:r>
              <a:rPr lang="ru-RU" dirty="0">
                <a:latin typeface="Monotype Corsiva" pitchFamily="66" charset="0"/>
              </a:rPr>
              <a:t> проблем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02588" cy="3844925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/>
              <a:t>Невідповідність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запасами і </a:t>
            </a:r>
            <a:r>
              <a:rPr lang="ru-RU" dirty="0" err="1"/>
              <a:t>споживанням</a:t>
            </a:r>
            <a:r>
              <a:rPr lang="ru-RU" dirty="0"/>
              <a:t> </a:t>
            </a:r>
            <a:r>
              <a:rPr lang="ru-RU" dirty="0" err="1"/>
              <a:t>деяких</a:t>
            </a:r>
            <a:r>
              <a:rPr lang="ru-RU" dirty="0"/>
              <a:t> </a:t>
            </a:r>
            <a:r>
              <a:rPr lang="ru-RU" dirty="0" err="1"/>
              <a:t>видів</a:t>
            </a:r>
            <a:r>
              <a:rPr lang="ru-RU" dirty="0"/>
              <a:t> </a:t>
            </a:r>
            <a:r>
              <a:rPr lang="ru-RU" dirty="0" err="1"/>
              <a:t>сировини</a:t>
            </a:r>
            <a:r>
              <a:rPr lang="ru-RU" dirty="0"/>
              <a:t> </a:t>
            </a:r>
            <a:r>
              <a:rPr lang="ru-RU" dirty="0" err="1"/>
              <a:t>висуває</a:t>
            </a:r>
            <a:r>
              <a:rPr lang="ru-RU" dirty="0"/>
              <a:t> проблему </a:t>
            </a:r>
            <a:r>
              <a:rPr lang="ru-RU" dirty="0" err="1"/>
              <a:t>її</a:t>
            </a:r>
            <a:r>
              <a:rPr lang="ru-RU" dirty="0"/>
              <a:t> бережливого й </a:t>
            </a:r>
            <a:r>
              <a:rPr lang="ru-RU" dirty="0" err="1"/>
              <a:t>раціонального</a:t>
            </a:r>
            <a:r>
              <a:rPr lang="ru-RU" dirty="0"/>
              <a:t> </a:t>
            </a:r>
            <a:r>
              <a:rPr lang="ru-RU" dirty="0" err="1"/>
              <a:t>використання</a:t>
            </a:r>
            <a:r>
              <a:rPr lang="ru-RU" dirty="0"/>
              <a:t>. У </a:t>
            </a:r>
            <a:r>
              <a:rPr lang="ru-RU" dirty="0" err="1"/>
              <a:t>зв'язку</a:t>
            </a:r>
            <a:r>
              <a:rPr lang="ru-RU" dirty="0"/>
              <a:t> з </a:t>
            </a:r>
            <a:r>
              <a:rPr lang="ru-RU" dirty="0" err="1"/>
              <a:t>цим</a:t>
            </a:r>
            <a:r>
              <a:rPr lang="ru-RU" dirty="0"/>
              <a:t> </a:t>
            </a:r>
            <a:r>
              <a:rPr lang="ru-RU" dirty="0" err="1"/>
              <a:t>хіміки</a:t>
            </a:r>
            <a:r>
              <a:rPr lang="ru-RU" dirty="0"/>
              <a:t> </a:t>
            </a:r>
            <a:r>
              <a:rPr lang="ru-RU" dirty="0" err="1"/>
              <a:t>ставлять</a:t>
            </a:r>
            <a:r>
              <a:rPr lang="ru-RU" dirty="0"/>
              <a:t> перед собою </a:t>
            </a:r>
            <a:r>
              <a:rPr lang="ru-RU" dirty="0" err="1"/>
              <a:t>такі</a:t>
            </a:r>
            <a:r>
              <a:rPr lang="ru-RU" dirty="0"/>
              <a:t> </a:t>
            </a:r>
            <a:r>
              <a:rPr lang="ru-RU" dirty="0" err="1"/>
              <a:t>найголовніші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1) </a:t>
            </a:r>
            <a:r>
              <a:rPr lang="ru-RU" dirty="0" err="1"/>
              <a:t>розвідування</a:t>
            </a:r>
            <a:r>
              <a:rPr lang="ru-RU" dirty="0"/>
              <a:t> й </a:t>
            </a:r>
            <a:r>
              <a:rPr lang="ru-RU" dirty="0" err="1"/>
              <a:t>застосування</a:t>
            </a:r>
            <a:r>
              <a:rPr lang="ru-RU" dirty="0"/>
              <a:t> </a:t>
            </a:r>
            <a:r>
              <a:rPr lang="ru-RU" dirty="0" err="1"/>
              <a:t>дешевої</a:t>
            </a:r>
            <a:r>
              <a:rPr lang="ru-RU" dirty="0"/>
              <a:t> </a:t>
            </a:r>
            <a:r>
              <a:rPr lang="ru-RU" dirty="0" err="1"/>
              <a:t>сировини</a:t>
            </a:r>
            <a:r>
              <a:rPr lang="ru-RU" dirty="0"/>
              <a:t>, </a:t>
            </a:r>
            <a:r>
              <a:rPr lang="ru-RU" dirty="0" err="1"/>
              <a:t>нових</a:t>
            </a:r>
            <a:r>
              <a:rPr lang="ru-RU" dirty="0"/>
              <a:t> </a:t>
            </a:r>
            <a:r>
              <a:rPr lang="ru-RU" dirty="0" err="1"/>
              <a:t>видів</a:t>
            </a:r>
            <a:r>
              <a:rPr lang="ru-RU" dirty="0"/>
              <a:t> </a:t>
            </a:r>
            <a:r>
              <a:rPr lang="ru-RU" dirty="0" err="1"/>
              <a:t>альтернативних</a:t>
            </a:r>
            <a:r>
              <a:rPr lang="ru-RU" dirty="0"/>
              <a:t> </a:t>
            </a:r>
            <a:r>
              <a:rPr lang="ru-RU" dirty="0" err="1"/>
              <a:t>сировинних</a:t>
            </a:r>
            <a:r>
              <a:rPr lang="ru-RU" dirty="0"/>
              <a:t> </a:t>
            </a:r>
            <a:r>
              <a:rPr lang="ru-RU" dirty="0" err="1"/>
              <a:t>матеріалів</a:t>
            </a:r>
            <a:r>
              <a:rPr lang="ru-RU" dirty="0"/>
              <a:t>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2) </a:t>
            </a:r>
            <a:r>
              <a:rPr lang="ru-RU" dirty="0" err="1"/>
              <a:t>комплексне</a:t>
            </a:r>
            <a:r>
              <a:rPr lang="ru-RU" dirty="0"/>
              <a:t> </a:t>
            </a:r>
            <a:r>
              <a:rPr lang="ru-RU" dirty="0" err="1"/>
              <a:t>використання</a:t>
            </a:r>
            <a:r>
              <a:rPr lang="ru-RU" dirty="0"/>
              <a:t> </a:t>
            </a:r>
            <a:r>
              <a:rPr lang="ru-RU" dirty="0" err="1"/>
              <a:t>сировини</a:t>
            </a:r>
            <a:r>
              <a:rPr lang="ru-RU" dirty="0"/>
              <a:t>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3) </a:t>
            </a:r>
            <a:r>
              <a:rPr lang="ru-RU" dirty="0" err="1"/>
              <a:t>розробка</a:t>
            </a:r>
            <a:r>
              <a:rPr lang="ru-RU" dirty="0"/>
              <a:t> </a:t>
            </a:r>
            <a:r>
              <a:rPr lang="ru-RU" dirty="0" err="1"/>
              <a:t>нових</a:t>
            </a:r>
            <a:r>
              <a:rPr lang="ru-RU" dirty="0"/>
              <a:t> </a:t>
            </a:r>
            <a:r>
              <a:rPr lang="ru-RU" dirty="0" err="1"/>
              <a:t>ефективних</a:t>
            </a:r>
            <a:r>
              <a:rPr lang="ru-RU" dirty="0"/>
              <a:t> </a:t>
            </a:r>
            <a:r>
              <a:rPr lang="ru-RU" dirty="0" err="1"/>
              <a:t>методів</a:t>
            </a:r>
            <a:r>
              <a:rPr lang="ru-RU" dirty="0"/>
              <a:t> </a:t>
            </a:r>
            <a:r>
              <a:rPr lang="ru-RU" dirty="0" err="1"/>
              <a:t>рециркуляції</a:t>
            </a:r>
            <a:r>
              <a:rPr lang="ru-RU" dirty="0"/>
              <a:t>, </a:t>
            </a:r>
            <a:r>
              <a:rPr lang="ru-RU" dirty="0" err="1"/>
              <a:t>тобто</a:t>
            </a:r>
            <a:r>
              <a:rPr lang="ru-RU" dirty="0"/>
              <a:t> </a:t>
            </a:r>
            <a:r>
              <a:rPr lang="ru-RU" dirty="0" err="1"/>
              <a:t>багаторазового</a:t>
            </a:r>
            <a:r>
              <a:rPr lang="ru-RU" dirty="0"/>
              <a:t> </a:t>
            </a:r>
            <a:r>
              <a:rPr lang="ru-RU" dirty="0" err="1"/>
              <a:t>використання</a:t>
            </a:r>
            <a:r>
              <a:rPr lang="ru-RU" dirty="0"/>
              <a:t> </a:t>
            </a:r>
            <a:r>
              <a:rPr lang="ru-RU" dirty="0" err="1"/>
              <a:t>різних</a:t>
            </a:r>
            <a:r>
              <a:rPr lang="ru-RU" dirty="0"/>
              <a:t> </a:t>
            </a:r>
            <a:r>
              <a:rPr lang="ru-RU" dirty="0" err="1"/>
              <a:t>видів</a:t>
            </a:r>
            <a:r>
              <a:rPr lang="ru-RU" dirty="0"/>
              <a:t> </a:t>
            </a:r>
            <a:r>
              <a:rPr lang="ru-RU" dirty="0" err="1"/>
              <a:t>сировини</a:t>
            </a:r>
            <a:r>
              <a:rPr lang="ru-RU" dirty="0"/>
              <a:t>, </a:t>
            </a:r>
            <a:r>
              <a:rPr lang="ru-RU" dirty="0" err="1"/>
              <a:t>наприклад</a:t>
            </a:r>
            <a:r>
              <a:rPr lang="ru-RU" dirty="0"/>
              <a:t> </a:t>
            </a:r>
            <a:r>
              <a:rPr lang="ru-RU" dirty="0" err="1"/>
              <a:t>металів</a:t>
            </a:r>
            <a:r>
              <a:rPr lang="ru-RU" dirty="0"/>
              <a:t>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4) </a:t>
            </a:r>
            <a:r>
              <a:rPr lang="ru-RU" dirty="0" err="1"/>
              <a:t>використання</a:t>
            </a:r>
            <a:r>
              <a:rPr lang="ru-RU" dirty="0"/>
              <a:t> </a:t>
            </a:r>
            <a:r>
              <a:rPr lang="ru-RU" dirty="0" err="1"/>
              <a:t>відходів</a:t>
            </a:r>
            <a:r>
              <a:rPr lang="ru-RU" dirty="0"/>
              <a:t> як </a:t>
            </a:r>
            <a:r>
              <a:rPr lang="ru-RU" dirty="0" err="1"/>
              <a:t>сировини</a:t>
            </a:r>
            <a:r>
              <a:rPr lang="ru-RU" dirty="0"/>
              <a:t>.</a:t>
            </a: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463" y="4356100"/>
            <a:ext cx="314960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0638" y="4941888"/>
            <a:ext cx="1882776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4986338"/>
            <a:ext cx="3192463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err="1"/>
              <a:t>Хіміки</a:t>
            </a:r>
            <a:r>
              <a:rPr lang="ru-RU" sz="2000" dirty="0"/>
              <a:t> </a:t>
            </a:r>
            <a:r>
              <a:rPr lang="ru-RU" sz="2000" dirty="0" err="1"/>
              <a:t>відповідають</a:t>
            </a:r>
            <a:r>
              <a:rPr lang="ru-RU" sz="2000" dirty="0"/>
              <a:t> за </a:t>
            </a:r>
            <a:r>
              <a:rPr lang="ru-RU" sz="2000" dirty="0" err="1"/>
              <a:t>раціональне</a:t>
            </a:r>
            <a:r>
              <a:rPr lang="ru-RU" sz="2000" dirty="0"/>
              <a:t> </a:t>
            </a:r>
            <a:r>
              <a:rPr lang="ru-RU" sz="2000" dirty="0" err="1"/>
              <a:t>використання</a:t>
            </a:r>
            <a:r>
              <a:rPr lang="ru-RU" sz="2000" dirty="0"/>
              <a:t> </a:t>
            </a:r>
            <a:r>
              <a:rPr lang="ru-RU" sz="2000" dirty="0" err="1"/>
              <a:t>сировини</a:t>
            </a:r>
            <a:r>
              <a:rPr lang="ru-RU" sz="2000" dirty="0"/>
              <a:t>, </a:t>
            </a:r>
            <a:r>
              <a:rPr lang="ru-RU" sz="2000" dirty="0" err="1"/>
              <a:t>її</a:t>
            </a:r>
            <a:r>
              <a:rPr lang="ru-RU" sz="2000" dirty="0"/>
              <a:t> </a:t>
            </a:r>
            <a:r>
              <a:rPr lang="ru-RU" sz="2000" dirty="0" err="1"/>
              <a:t>комплексну</a:t>
            </a:r>
            <a:r>
              <a:rPr lang="ru-RU" sz="2000" dirty="0"/>
              <a:t> </a:t>
            </a:r>
            <a:r>
              <a:rPr lang="ru-RU" sz="2000" dirty="0" err="1"/>
              <a:t>переробку</a:t>
            </a:r>
            <a:r>
              <a:rPr lang="ru-RU" sz="2000" dirty="0"/>
              <a:t>, </a:t>
            </a:r>
            <a:r>
              <a:rPr lang="ru-RU" sz="2000" dirty="0" err="1"/>
              <a:t>ліквідацію</a:t>
            </a:r>
            <a:r>
              <a:rPr lang="ru-RU" sz="2000" dirty="0"/>
              <a:t> </a:t>
            </a:r>
            <a:r>
              <a:rPr lang="ru-RU" sz="2000" dirty="0" err="1"/>
              <a:t>відходів</a:t>
            </a:r>
            <a:r>
              <a:rPr lang="ru-RU" sz="2000" dirty="0"/>
              <a:t>, </a:t>
            </a:r>
            <a:r>
              <a:rPr lang="ru-RU" sz="2000" dirty="0" err="1"/>
              <a:t>багато</a:t>
            </a:r>
            <a:r>
              <a:rPr lang="ru-RU" sz="2000" dirty="0"/>
              <a:t> з </a:t>
            </a:r>
            <a:r>
              <a:rPr lang="ru-RU" sz="2000" dirty="0" err="1"/>
              <a:t>яких</a:t>
            </a:r>
            <a:r>
              <a:rPr lang="ru-RU" sz="2000" dirty="0"/>
              <a:t> </a:t>
            </a:r>
            <a:r>
              <a:rPr lang="ru-RU" sz="2000" dirty="0" err="1"/>
              <a:t>завдають</a:t>
            </a:r>
            <a:r>
              <a:rPr lang="ru-RU" sz="2000" dirty="0"/>
              <a:t> </a:t>
            </a:r>
            <a:r>
              <a:rPr lang="ru-RU" sz="2000" dirty="0" err="1"/>
              <a:t>непоправної</a:t>
            </a:r>
            <a:r>
              <a:rPr lang="ru-RU" sz="2000" dirty="0"/>
              <a:t> </a:t>
            </a:r>
            <a:r>
              <a:rPr lang="ru-RU" sz="2000" dirty="0" err="1"/>
              <a:t>шкоди</a:t>
            </a:r>
            <a:r>
              <a:rPr lang="ru-RU" sz="2000" dirty="0"/>
              <a:t> </a:t>
            </a:r>
            <a:r>
              <a:rPr lang="ru-RU" sz="2000" dirty="0" err="1"/>
              <a:t>довкіллю</a:t>
            </a:r>
            <a:r>
              <a:rPr lang="ru-RU" sz="2000" dirty="0"/>
              <a:t> та </a:t>
            </a:r>
            <a:r>
              <a:rPr lang="ru-RU" sz="2000" dirty="0" err="1"/>
              <a:t>здоров'ю</a:t>
            </a:r>
            <a:r>
              <a:rPr lang="ru-RU" sz="2000" dirty="0"/>
              <a:t> </a:t>
            </a:r>
            <a:r>
              <a:rPr lang="ru-RU" sz="2000" dirty="0" err="1"/>
              <a:t>людини</a:t>
            </a:r>
            <a:r>
              <a:rPr lang="ru-RU" sz="2000" dirty="0"/>
              <a:t>. </a:t>
            </a:r>
            <a:r>
              <a:rPr lang="ru-RU" sz="2000" dirty="0" err="1"/>
              <a:t>Отже</a:t>
            </a:r>
            <a:r>
              <a:rPr lang="ru-RU" sz="2000" dirty="0"/>
              <a:t>, </a:t>
            </a:r>
            <a:r>
              <a:rPr lang="ru-RU" sz="2000" dirty="0" err="1"/>
              <a:t>розробка</a:t>
            </a:r>
            <a:r>
              <a:rPr lang="ru-RU" sz="2000" dirty="0"/>
              <a:t> </a:t>
            </a:r>
            <a:r>
              <a:rPr lang="ru-RU" sz="2000" dirty="0" err="1"/>
              <a:t>нових</a:t>
            </a:r>
            <a:r>
              <a:rPr lang="ru-RU" sz="2000" dirty="0"/>
              <a:t> </a:t>
            </a:r>
            <a:r>
              <a:rPr lang="ru-RU" sz="2000" dirty="0" err="1"/>
              <a:t>способів</a:t>
            </a:r>
            <a:r>
              <a:rPr lang="ru-RU" sz="2000" dirty="0"/>
              <a:t> комплексного </a:t>
            </a:r>
            <a:r>
              <a:rPr lang="ru-RU" sz="2000" dirty="0" err="1"/>
              <a:t>використання</a:t>
            </a:r>
            <a:r>
              <a:rPr lang="ru-RU" sz="2000" dirty="0"/>
              <a:t> </a:t>
            </a:r>
            <a:r>
              <a:rPr lang="ru-RU" sz="2000" dirty="0" err="1"/>
              <a:t>сировини</a:t>
            </a:r>
            <a:r>
              <a:rPr lang="ru-RU" sz="2000" dirty="0"/>
              <a:t> </a:t>
            </a:r>
            <a:r>
              <a:rPr lang="ru-RU" sz="2000" dirty="0" err="1"/>
              <a:t>має</a:t>
            </a:r>
            <a:r>
              <a:rPr lang="ru-RU" sz="2000" dirty="0"/>
              <a:t> </a:t>
            </a:r>
            <a:r>
              <a:rPr lang="ru-RU" sz="2000" dirty="0" err="1"/>
              <a:t>величезне</a:t>
            </a:r>
            <a:r>
              <a:rPr lang="ru-RU" sz="2000" dirty="0"/>
              <a:t> </a:t>
            </a:r>
            <a:r>
              <a:rPr lang="ru-RU" sz="2000" dirty="0" err="1"/>
              <a:t>значення</a:t>
            </a:r>
            <a:r>
              <a:rPr lang="ru-RU" sz="2000" dirty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err="1"/>
              <a:t>Хімія</a:t>
            </a:r>
            <a:r>
              <a:rPr lang="ru-RU" sz="2000" dirty="0"/>
              <a:t> </a:t>
            </a:r>
            <a:r>
              <a:rPr lang="ru-RU" sz="2000" dirty="0" err="1"/>
              <a:t>має</a:t>
            </a:r>
            <a:r>
              <a:rPr lang="ru-RU" sz="2000" dirty="0"/>
              <a:t> </a:t>
            </a:r>
            <a:r>
              <a:rPr lang="ru-RU" sz="2000" dirty="0" err="1"/>
              <a:t>велике</a:t>
            </a:r>
            <a:r>
              <a:rPr lang="ru-RU" sz="2000" dirty="0"/>
              <a:t> </a:t>
            </a:r>
            <a:r>
              <a:rPr lang="ru-RU" sz="2000" dirty="0" err="1"/>
              <a:t>значення</a:t>
            </a:r>
            <a:r>
              <a:rPr lang="ru-RU" sz="2000" dirty="0"/>
              <a:t> і в </a:t>
            </a:r>
            <a:r>
              <a:rPr lang="ru-RU" sz="2000" dirty="0" err="1"/>
              <a:t>розробці</a:t>
            </a:r>
            <a:r>
              <a:rPr lang="ru-RU" sz="2000" dirty="0"/>
              <a:t> </a:t>
            </a:r>
            <a:r>
              <a:rPr lang="ru-RU" sz="2000" dirty="0" err="1"/>
              <a:t>способів</a:t>
            </a:r>
            <a:r>
              <a:rPr lang="ru-RU" sz="2000" dirty="0"/>
              <a:t> </a:t>
            </a:r>
            <a:r>
              <a:rPr lang="ru-RU" sz="2000" dirty="0" err="1"/>
              <a:t>переведення</a:t>
            </a:r>
            <a:r>
              <a:rPr lang="ru-RU" sz="2000" dirty="0"/>
              <a:t> </a:t>
            </a:r>
            <a:r>
              <a:rPr lang="ru-RU" sz="2000" dirty="0" err="1"/>
              <a:t>речовин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прореагували</a:t>
            </a:r>
            <a:r>
              <a:rPr lang="ru-RU" sz="2000" dirty="0"/>
              <a:t>, у </a:t>
            </a:r>
            <a:r>
              <a:rPr lang="ru-RU" sz="2000" dirty="0" err="1"/>
              <a:t>початковий</a:t>
            </a:r>
            <a:r>
              <a:rPr lang="ru-RU" sz="2000" dirty="0"/>
              <a:t> стан для </a:t>
            </a:r>
            <a:r>
              <a:rPr lang="ru-RU" sz="2000" dirty="0" err="1"/>
              <a:t>їх</a:t>
            </a:r>
            <a:r>
              <a:rPr lang="ru-RU" sz="2000" dirty="0"/>
              <a:t> повторного </a:t>
            </a:r>
            <a:r>
              <a:rPr lang="ru-RU" sz="2000" dirty="0" err="1"/>
              <a:t>використання</a:t>
            </a:r>
            <a:r>
              <a:rPr lang="ru-RU" sz="2000" dirty="0"/>
              <a:t> (</a:t>
            </a:r>
            <a:r>
              <a:rPr lang="ru-RU" sz="2000" dirty="0" err="1"/>
              <a:t>рециркуляція</a:t>
            </a:r>
            <a:r>
              <a:rPr lang="ru-RU" sz="2000" dirty="0"/>
              <a:t>, </a:t>
            </a:r>
            <a:r>
              <a:rPr lang="ru-RU" sz="2000" dirty="0" err="1"/>
              <a:t>регенерація</a:t>
            </a:r>
            <a:r>
              <a:rPr lang="ru-RU" sz="2000" dirty="0"/>
              <a:t> </a:t>
            </a:r>
            <a:r>
              <a:rPr lang="ru-RU" sz="2000" dirty="0" err="1"/>
              <a:t>сировини</a:t>
            </a:r>
            <a:r>
              <a:rPr lang="ru-RU" sz="2000" dirty="0"/>
              <a:t>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err="1"/>
              <a:t>Наприклад</a:t>
            </a:r>
            <a:r>
              <a:rPr lang="ru-RU" sz="2000" dirty="0"/>
              <a:t>, уже зараз </a:t>
            </a:r>
            <a:r>
              <a:rPr lang="ru-RU" sz="2000" dirty="0" err="1"/>
              <a:t>досить</a:t>
            </a:r>
            <a:r>
              <a:rPr lang="ru-RU" sz="2000" dirty="0"/>
              <a:t> широко </a:t>
            </a:r>
            <a:r>
              <a:rPr lang="ru-RU" sz="2000" dirty="0" err="1"/>
              <a:t>використовуються</a:t>
            </a:r>
            <a:r>
              <a:rPr lang="ru-RU" sz="2000" dirty="0"/>
              <a:t> метали у </a:t>
            </a:r>
            <a:r>
              <a:rPr lang="ru-RU" sz="2000" dirty="0" err="1"/>
              <a:t>вигляді</a:t>
            </a:r>
            <a:r>
              <a:rPr lang="ru-RU" sz="2000" dirty="0"/>
              <a:t> </a:t>
            </a:r>
            <a:r>
              <a:rPr lang="ru-RU" sz="2000" dirty="0" err="1"/>
              <a:t>вторинної</a:t>
            </a:r>
            <a:r>
              <a:rPr lang="ru-RU" sz="2000" dirty="0"/>
              <a:t> </a:t>
            </a:r>
            <a:r>
              <a:rPr lang="ru-RU" sz="2000" dirty="0" err="1"/>
              <a:t>сировини</a:t>
            </a:r>
            <a:r>
              <a:rPr lang="ru-RU" sz="2000" dirty="0"/>
              <a:t> (так званого скрапу). </a:t>
            </a:r>
            <a:r>
              <a:rPr lang="ru-RU" sz="2000" dirty="0" err="1"/>
              <a:t>Майже</a:t>
            </a:r>
            <a:r>
              <a:rPr lang="ru-RU" sz="2000" dirty="0"/>
              <a:t> половина </a:t>
            </a:r>
            <a:r>
              <a:rPr lang="ru-RU" sz="2000" dirty="0" err="1"/>
              <a:t>світового</a:t>
            </a:r>
            <a:r>
              <a:rPr lang="ru-RU" sz="2000" dirty="0"/>
              <a:t> </a:t>
            </a:r>
            <a:r>
              <a:rPr lang="ru-RU" sz="2000" dirty="0" err="1"/>
              <a:t>виробництва</a:t>
            </a:r>
            <a:r>
              <a:rPr lang="ru-RU" sz="2000" dirty="0"/>
              <a:t> </a:t>
            </a:r>
            <a:r>
              <a:rPr lang="ru-RU" sz="2000" dirty="0" err="1"/>
              <a:t>сталі</a:t>
            </a:r>
            <a:r>
              <a:rPr lang="ru-RU" sz="2000" dirty="0"/>
              <a:t> </a:t>
            </a:r>
            <a:r>
              <a:rPr lang="ru-RU" sz="2000" dirty="0" err="1"/>
              <a:t>базується</a:t>
            </a:r>
            <a:r>
              <a:rPr lang="ru-RU" sz="2000" dirty="0"/>
              <a:t> на </a:t>
            </a:r>
            <a:r>
              <a:rPr lang="ru-RU" sz="2000" dirty="0" err="1"/>
              <a:t>скрапі</a:t>
            </a:r>
            <a:r>
              <a:rPr lang="ru-RU" sz="2000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В </a:t>
            </a:r>
            <a:r>
              <a:rPr lang="ru-RU" sz="2000" dirty="0" err="1"/>
              <a:t>Україні</a:t>
            </a:r>
            <a:r>
              <a:rPr lang="ru-RU" sz="2000" dirty="0"/>
              <a:t> </a:t>
            </a:r>
            <a:r>
              <a:rPr lang="ru-RU" sz="2000" dirty="0" err="1"/>
              <a:t>встановлено</a:t>
            </a:r>
            <a:r>
              <a:rPr lang="ru-RU" sz="2000" dirty="0"/>
              <a:t> </a:t>
            </a:r>
            <a:r>
              <a:rPr lang="ru-RU" sz="2000" dirty="0" err="1"/>
              <a:t>норми</a:t>
            </a:r>
            <a:r>
              <a:rPr lang="ru-RU" sz="2000" dirty="0"/>
              <a:t> допустимого </a:t>
            </a:r>
            <a:r>
              <a:rPr lang="ru-RU" sz="2000" dirty="0" err="1"/>
              <a:t>вмісту</a:t>
            </a:r>
            <a:r>
              <a:rPr lang="ru-RU" sz="2000" dirty="0"/>
              <a:t> </a:t>
            </a:r>
            <a:r>
              <a:rPr lang="ru-RU" sz="2000" dirty="0" err="1"/>
              <a:t>речовин</a:t>
            </a:r>
            <a:r>
              <a:rPr lang="ru-RU" sz="2000" dirty="0"/>
              <a:t> у </a:t>
            </a:r>
            <a:r>
              <a:rPr lang="ru-RU" sz="2000" dirty="0" err="1"/>
              <a:t>газоподібних</a:t>
            </a:r>
            <a:r>
              <a:rPr lang="ru-RU" sz="2000" dirty="0"/>
              <a:t> </a:t>
            </a:r>
            <a:r>
              <a:rPr lang="ru-RU" sz="2000" dirty="0" err="1"/>
              <a:t>промислових</a:t>
            </a:r>
            <a:r>
              <a:rPr lang="ru-RU" sz="2000" dirty="0"/>
              <a:t> </a:t>
            </a:r>
            <a:r>
              <a:rPr lang="ru-RU" sz="2000" dirty="0" err="1"/>
              <a:t>викидах</a:t>
            </a:r>
            <a:r>
              <a:rPr lang="ru-RU" sz="2000" dirty="0"/>
              <a:t> і </a:t>
            </a:r>
            <a:r>
              <a:rPr lang="ru-RU" sz="2000" dirty="0" err="1"/>
              <a:t>стічних</a:t>
            </a:r>
            <a:r>
              <a:rPr lang="ru-RU" sz="2000" dirty="0"/>
              <a:t> водах. Але головне </a:t>
            </a:r>
            <a:r>
              <a:rPr lang="ru-RU" sz="2000" dirty="0" err="1"/>
              <a:t>завдання</a:t>
            </a:r>
            <a:r>
              <a:rPr lang="ru-RU" sz="2000" dirty="0"/>
              <a:t> </a:t>
            </a:r>
            <a:r>
              <a:rPr lang="ru-RU" sz="2000" dirty="0" err="1"/>
              <a:t>хіміків</a:t>
            </a:r>
            <a:r>
              <a:rPr lang="ru-RU" sz="2000" dirty="0"/>
              <a:t> </a:t>
            </a:r>
            <a:r>
              <a:rPr lang="ru-RU" sz="2000" dirty="0" err="1"/>
              <a:t>полягає</a:t>
            </a:r>
            <a:r>
              <a:rPr lang="ru-RU" sz="2000" dirty="0"/>
              <a:t> у </a:t>
            </a:r>
            <a:r>
              <a:rPr lang="ru-RU" sz="2000" dirty="0" err="1"/>
              <a:t>створенні</a:t>
            </a:r>
            <a:r>
              <a:rPr lang="ru-RU" sz="2000" dirty="0"/>
              <a:t> </a:t>
            </a:r>
            <a:r>
              <a:rPr lang="ru-RU" sz="2000" dirty="0" err="1"/>
              <a:t>безвідхідних</a:t>
            </a:r>
            <a:r>
              <a:rPr lang="ru-RU" sz="2000" dirty="0"/>
              <a:t> </a:t>
            </a:r>
            <a:r>
              <a:rPr lang="ru-RU" sz="2000" dirty="0" err="1"/>
              <a:t>виробництв</a:t>
            </a:r>
            <a:r>
              <a:rPr lang="ru-RU" sz="2000" dirty="0"/>
              <a:t>, де </a:t>
            </a:r>
            <a:r>
              <a:rPr lang="ru-RU" sz="2000" dirty="0" err="1"/>
              <a:t>відходи</a:t>
            </a:r>
            <a:r>
              <a:rPr lang="ru-RU" sz="2000" dirty="0"/>
              <a:t> </a:t>
            </a:r>
            <a:r>
              <a:rPr lang="ru-RU" sz="2000" dirty="0" err="1"/>
              <a:t>використовуються</a:t>
            </a:r>
            <a:r>
              <a:rPr lang="ru-RU" sz="2000" dirty="0"/>
              <a:t> для </a:t>
            </a:r>
            <a:r>
              <a:rPr lang="ru-RU" sz="2000" dirty="0" err="1"/>
              <a:t>добування</a:t>
            </a:r>
            <a:r>
              <a:rPr lang="ru-RU" sz="2000" dirty="0"/>
              <a:t> </a:t>
            </a:r>
            <a:r>
              <a:rPr lang="ru-RU" sz="2000" dirty="0" err="1"/>
              <a:t>необхідних</a:t>
            </a:r>
            <a:r>
              <a:rPr lang="ru-RU" sz="2000" dirty="0"/>
              <a:t> </a:t>
            </a:r>
            <a:r>
              <a:rPr lang="ru-RU" sz="2000" dirty="0" err="1"/>
              <a:t>продуктів</a:t>
            </a:r>
            <a:r>
              <a:rPr lang="ru-RU" sz="2000" dirty="0"/>
              <a:t>. </a:t>
            </a:r>
            <a:r>
              <a:rPr lang="ru-RU" sz="2000" dirty="0" err="1"/>
              <a:t>Реалізація</a:t>
            </a:r>
            <a:r>
              <a:rPr lang="ru-RU" sz="2000" dirty="0"/>
              <a:t> такого </a:t>
            </a:r>
            <a:r>
              <a:rPr lang="ru-RU" sz="2000" dirty="0" err="1"/>
              <a:t>завдання</a:t>
            </a:r>
            <a:r>
              <a:rPr lang="ru-RU" sz="2000" dirty="0"/>
              <a:t> </a:t>
            </a:r>
            <a:r>
              <a:rPr lang="ru-RU" sz="2000" dirty="0" err="1"/>
              <a:t>тісно</a:t>
            </a:r>
            <a:r>
              <a:rPr lang="ru-RU" sz="2000" dirty="0"/>
              <a:t> </a:t>
            </a:r>
            <a:r>
              <a:rPr lang="ru-RU" sz="2000" dirty="0" err="1"/>
              <a:t>поєднана</a:t>
            </a:r>
            <a:r>
              <a:rPr lang="ru-RU" sz="2000" dirty="0"/>
              <a:t> з </a:t>
            </a:r>
            <a:r>
              <a:rPr lang="ru-RU" sz="2000" dirty="0" err="1"/>
              <a:t>комплексним</a:t>
            </a:r>
            <a:r>
              <a:rPr lang="ru-RU" sz="2000" dirty="0"/>
              <a:t> </a:t>
            </a:r>
            <a:r>
              <a:rPr lang="ru-RU" sz="2000" dirty="0" err="1"/>
              <a:t>використанням</a:t>
            </a:r>
            <a:r>
              <a:rPr lang="ru-RU" sz="2000" dirty="0"/>
              <a:t> </a:t>
            </a:r>
            <a:r>
              <a:rPr lang="ru-RU" sz="2000" dirty="0" err="1"/>
              <a:t>сировини</a:t>
            </a:r>
            <a:r>
              <a:rPr lang="ru-RU" sz="2000" dirty="0"/>
              <a:t> і </a:t>
            </a:r>
            <a:r>
              <a:rPr lang="ru-RU" sz="2000" dirty="0" err="1"/>
              <a:t>комбінуванням</a:t>
            </a:r>
            <a:r>
              <a:rPr lang="ru-RU" sz="2000" dirty="0"/>
              <a:t> </a:t>
            </a:r>
            <a:r>
              <a:rPr lang="ru-RU" sz="2000" dirty="0" err="1"/>
              <a:t>виробництв</a:t>
            </a:r>
            <a:r>
              <a:rPr lang="ru-RU" sz="2000" dirty="0"/>
              <a:t>, коли </a:t>
            </a:r>
            <a:r>
              <a:rPr lang="ru-RU" sz="2000" dirty="0" err="1"/>
              <a:t>відходи</a:t>
            </a:r>
            <a:r>
              <a:rPr lang="ru-RU" sz="2000" dirty="0"/>
              <a:t> одного заводу </a:t>
            </a:r>
            <a:r>
              <a:rPr lang="ru-RU" sz="2000" dirty="0" err="1"/>
              <a:t>стають</a:t>
            </a:r>
            <a:r>
              <a:rPr lang="ru-RU" sz="2000" dirty="0"/>
              <a:t> </a:t>
            </a:r>
            <a:r>
              <a:rPr lang="ru-RU" sz="2000" dirty="0" err="1"/>
              <a:t>сировиною</a:t>
            </a:r>
            <a:r>
              <a:rPr lang="ru-RU" sz="2000" dirty="0"/>
              <a:t> для </a:t>
            </a:r>
            <a:r>
              <a:rPr lang="ru-RU" sz="2000" dirty="0" err="1"/>
              <a:t>іншого</a:t>
            </a:r>
            <a:r>
              <a:rPr lang="ru-RU" sz="2000" dirty="0"/>
              <a:t>, і </a:t>
            </a:r>
            <a:r>
              <a:rPr lang="ru-RU" sz="2000" dirty="0" err="1"/>
              <a:t>тоді</a:t>
            </a:r>
            <a:r>
              <a:rPr lang="ru-RU" sz="2000" dirty="0"/>
              <a:t> завод </a:t>
            </a:r>
            <a:r>
              <a:rPr lang="ru-RU" sz="2000" dirty="0" err="1"/>
              <a:t>переростає</a:t>
            </a:r>
            <a:r>
              <a:rPr lang="ru-RU" sz="2000" dirty="0"/>
              <a:t> у </a:t>
            </a:r>
            <a:r>
              <a:rPr lang="ru-RU" sz="2000" dirty="0" err="1"/>
              <a:t>комбінат</a:t>
            </a:r>
            <a:r>
              <a:rPr lang="ru-RU" sz="2000" dirty="0"/>
              <a:t>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5373688"/>
            <a:ext cx="1803400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3850" y="5695950"/>
            <a:ext cx="1928813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>
                <a:latin typeface="Monotype Corsiva" pitchFamily="66" charset="0"/>
              </a:rPr>
              <a:t>Вплив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хімії</a:t>
            </a:r>
            <a:r>
              <a:rPr lang="ru-RU" dirty="0">
                <a:latin typeface="Monotype Corsiva" pitchFamily="66" charset="0"/>
              </a:rPr>
              <a:t> на </a:t>
            </a:r>
            <a:r>
              <a:rPr lang="ru-RU" dirty="0" err="1">
                <a:latin typeface="Monotype Corsiva" pitchFamily="66" charset="0"/>
              </a:rPr>
              <a:t>природне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довкілля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549275"/>
            <a:ext cx="8229600" cy="4535488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/>
              <a:t>Хімічна</a:t>
            </a:r>
            <a:r>
              <a:rPr lang="ru-RU" dirty="0"/>
              <a:t> </a:t>
            </a:r>
            <a:r>
              <a:rPr lang="ru-RU" dirty="0" err="1"/>
              <a:t>промисловість</a:t>
            </a:r>
            <a:r>
              <a:rPr lang="ru-RU" dirty="0"/>
              <a:t> разом з </a:t>
            </a:r>
            <a:r>
              <a:rPr lang="ru-RU" dirty="0" err="1"/>
              <a:t>користю</a:t>
            </a:r>
            <a:r>
              <a:rPr lang="ru-RU" dirty="0"/>
              <a:t> приносить і </a:t>
            </a:r>
            <a:r>
              <a:rPr lang="ru-RU" dirty="0" err="1"/>
              <a:t>багато</a:t>
            </a:r>
            <a:r>
              <a:rPr lang="ru-RU" dirty="0"/>
              <a:t> </a:t>
            </a:r>
            <a:r>
              <a:rPr lang="ru-RU" dirty="0" err="1"/>
              <a:t>шкоди</a:t>
            </a:r>
            <a:r>
              <a:rPr lang="ru-RU" dirty="0"/>
              <a:t>, особливо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стосується</a:t>
            </a:r>
            <a:r>
              <a:rPr lang="ru-RU" dirty="0"/>
              <a:t> </a:t>
            </a:r>
            <a:r>
              <a:rPr lang="ru-RU" dirty="0" err="1"/>
              <a:t>забруднення</a:t>
            </a:r>
            <a:r>
              <a:rPr lang="ru-RU" dirty="0"/>
              <a:t> </a:t>
            </a:r>
            <a:r>
              <a:rPr lang="ru-RU" dirty="0" err="1"/>
              <a:t>навколишнього</a:t>
            </a:r>
            <a:r>
              <a:rPr lang="ru-RU" dirty="0"/>
              <a:t> </a:t>
            </a:r>
            <a:r>
              <a:rPr lang="ru-RU" dirty="0" err="1"/>
              <a:t>середовища</a:t>
            </a:r>
            <a:r>
              <a:rPr lang="ru-RU" dirty="0"/>
              <a:t>. </a:t>
            </a:r>
            <a:r>
              <a:rPr lang="ru-RU" dirty="0" err="1"/>
              <a:t>Найбільше</a:t>
            </a:r>
            <a:r>
              <a:rPr lang="ru-RU" dirty="0"/>
              <a:t> </a:t>
            </a:r>
            <a:r>
              <a:rPr lang="ru-RU" dirty="0" err="1"/>
              <a:t>потерпають</a:t>
            </a:r>
            <a:r>
              <a:rPr lang="ru-RU" dirty="0"/>
              <a:t> </a:t>
            </a:r>
            <a:r>
              <a:rPr lang="ru-RU" dirty="0" err="1"/>
              <a:t>атмосферний</a:t>
            </a:r>
            <a:r>
              <a:rPr lang="ru-RU" dirty="0"/>
              <a:t> </a:t>
            </a:r>
            <a:r>
              <a:rPr lang="ru-RU" dirty="0" err="1"/>
              <a:t>басейн</a:t>
            </a:r>
            <a:r>
              <a:rPr lang="ru-RU" dirty="0"/>
              <a:t>, </a:t>
            </a:r>
            <a:r>
              <a:rPr lang="ru-RU" dirty="0" err="1"/>
              <a:t>водна</a:t>
            </a:r>
            <a:r>
              <a:rPr lang="ru-RU" dirty="0"/>
              <a:t> система, </a:t>
            </a:r>
            <a:r>
              <a:rPr lang="ru-RU" dirty="0" err="1"/>
              <a:t>грунти</a:t>
            </a:r>
            <a:r>
              <a:rPr lang="ru-RU" dirty="0"/>
              <a:t>. </a:t>
            </a:r>
            <a:r>
              <a:rPr lang="ru-RU" dirty="0" err="1"/>
              <a:t>Однак</a:t>
            </a:r>
            <a:r>
              <a:rPr lang="ru-RU" dirty="0"/>
              <a:t> при </a:t>
            </a:r>
            <a:r>
              <a:rPr lang="ru-RU" dirty="0" err="1"/>
              <a:t>розумному</a:t>
            </a:r>
            <a:r>
              <a:rPr lang="ru-RU" dirty="0"/>
              <a:t> </a:t>
            </a:r>
            <a:r>
              <a:rPr lang="ru-RU" dirty="0" err="1"/>
              <a:t>підході</a:t>
            </a:r>
            <a:r>
              <a:rPr lang="ru-RU" dirty="0"/>
              <a:t> </a:t>
            </a:r>
            <a:r>
              <a:rPr lang="ru-RU" dirty="0" err="1"/>
              <a:t>негативний</a:t>
            </a:r>
            <a:r>
              <a:rPr lang="ru-RU" dirty="0"/>
              <a:t> </a:t>
            </a:r>
            <a:r>
              <a:rPr lang="ru-RU" dirty="0" err="1"/>
              <a:t>вплив</a:t>
            </a:r>
            <a:r>
              <a:rPr lang="ru-RU" dirty="0"/>
              <a:t> на </a:t>
            </a:r>
            <a:r>
              <a:rPr lang="ru-RU" dirty="0" err="1"/>
              <a:t>довкілля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максимально </a:t>
            </a:r>
            <a:r>
              <a:rPr lang="ru-RU" dirty="0" err="1"/>
              <a:t>зменшити</a:t>
            </a:r>
            <a:r>
              <a:rPr lang="ru-RU" dirty="0"/>
              <a:t>. При </a:t>
            </a:r>
            <a:r>
              <a:rPr lang="ru-RU" dirty="0" err="1"/>
              <a:t>цьому</a:t>
            </a:r>
            <a:r>
              <a:rPr lang="ru-RU" dirty="0"/>
              <a:t> </a:t>
            </a:r>
            <a:r>
              <a:rPr lang="ru-RU" dirty="0" err="1"/>
              <a:t>ще</a:t>
            </a:r>
            <a:r>
              <a:rPr lang="ru-RU" dirty="0"/>
              <a:t> </a:t>
            </a:r>
            <a:r>
              <a:rPr lang="ru-RU" dirty="0" err="1"/>
              <a:t>хімічна</a:t>
            </a:r>
            <a:r>
              <a:rPr lang="ru-RU" dirty="0"/>
              <a:t> </a:t>
            </a:r>
            <a:r>
              <a:rPr lang="ru-RU" dirty="0" err="1"/>
              <a:t>промисловість</a:t>
            </a:r>
            <a:r>
              <a:rPr lang="ru-RU" dirty="0"/>
              <a:t>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боротися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забрудненням</a:t>
            </a:r>
            <a:r>
              <a:rPr lang="ru-RU" dirty="0"/>
              <a:t> </a:t>
            </a:r>
            <a:r>
              <a:rPr lang="ru-RU" dirty="0" err="1"/>
              <a:t>довкілля</a:t>
            </a:r>
            <a:r>
              <a:rPr lang="ru-RU" dirty="0"/>
              <a:t>, </a:t>
            </a:r>
            <a:r>
              <a:rPr lang="ru-RU" dirty="0" err="1"/>
              <a:t>впроваджуючи</a:t>
            </a:r>
            <a:r>
              <a:rPr lang="ru-RU" dirty="0"/>
              <a:t> </a:t>
            </a:r>
            <a:r>
              <a:rPr lang="ru-RU" dirty="0" err="1"/>
              <a:t>різноманітні</a:t>
            </a:r>
            <a:r>
              <a:rPr lang="ru-RU" dirty="0"/>
              <a:t> </a:t>
            </a:r>
            <a:r>
              <a:rPr lang="ru-RU" dirty="0" err="1"/>
              <a:t>утилізаційні</a:t>
            </a:r>
            <a:r>
              <a:rPr lang="ru-RU" dirty="0"/>
              <a:t> </a:t>
            </a:r>
            <a:r>
              <a:rPr lang="ru-RU" dirty="0" err="1"/>
              <a:t>технології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/>
              <a:t>Отже</a:t>
            </a:r>
            <a:r>
              <a:rPr lang="ru-RU" dirty="0"/>
              <a:t>, роль </a:t>
            </a:r>
            <a:r>
              <a:rPr lang="ru-RU" dirty="0" err="1"/>
              <a:t>хімії</a:t>
            </a:r>
            <a:r>
              <a:rPr lang="ru-RU" dirty="0"/>
              <a:t> у </a:t>
            </a:r>
            <a:r>
              <a:rPr lang="ru-RU" dirty="0" err="1"/>
              <a:t>житті</a:t>
            </a:r>
            <a:r>
              <a:rPr lang="ru-RU" dirty="0"/>
              <a:t> </a:t>
            </a:r>
            <a:r>
              <a:rPr lang="ru-RU" dirty="0" err="1"/>
              <a:t>людини</a:t>
            </a:r>
            <a:r>
              <a:rPr lang="ru-RU" dirty="0"/>
              <a:t> </a:t>
            </a:r>
            <a:r>
              <a:rPr lang="ru-RU" dirty="0" err="1"/>
              <a:t>досить</a:t>
            </a:r>
            <a:r>
              <a:rPr lang="ru-RU" dirty="0"/>
              <a:t> велика,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важко</a:t>
            </a:r>
            <a:r>
              <a:rPr lang="ru-RU" dirty="0"/>
              <a:t> </a:t>
            </a:r>
            <a:r>
              <a:rPr lang="ru-RU" dirty="0" err="1"/>
              <a:t>переоцінити</a:t>
            </a:r>
            <a:r>
              <a:rPr lang="ru-RU" dirty="0"/>
              <a:t>. </a:t>
            </a:r>
            <a:r>
              <a:rPr lang="ru-RU" dirty="0" err="1"/>
              <a:t>Сучасний</a:t>
            </a:r>
            <a:r>
              <a:rPr lang="ru-RU" dirty="0"/>
              <a:t> </a:t>
            </a:r>
            <a:r>
              <a:rPr lang="ru-RU" dirty="0" err="1"/>
              <a:t>прогрес</a:t>
            </a:r>
            <a:r>
              <a:rPr lang="ru-RU" dirty="0"/>
              <a:t> </a:t>
            </a:r>
            <a:r>
              <a:rPr lang="ru-RU" dirty="0" err="1"/>
              <a:t>неможливий</a:t>
            </a:r>
            <a:r>
              <a:rPr lang="ru-RU" dirty="0"/>
              <a:t> без </a:t>
            </a:r>
            <a:r>
              <a:rPr lang="ru-RU" dirty="0" err="1"/>
              <a:t>хімії</a:t>
            </a:r>
            <a:r>
              <a:rPr lang="ru-RU" dirty="0"/>
              <a:t>!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4292600"/>
            <a:ext cx="2935287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4365625"/>
            <a:ext cx="23368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latin typeface="Monotype Corsiva" pitchFamily="66" charset="0"/>
              </a:rPr>
              <a:t>Джерело інформації:</a:t>
            </a:r>
            <a:endParaRPr lang="ru-RU" smtClean="0">
              <a:latin typeface="Monotype Corsiva" pitchFamily="66" charset="0"/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Monotype Corsiva" pitchFamily="66" charset="0"/>
              </a:rPr>
              <a:t>http://ua.coolreferat.com/</a:t>
            </a:r>
            <a:endParaRPr lang="ru-RU" smtClean="0">
              <a:latin typeface="Monotype Corsiva" pitchFamily="66" charset="0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349500"/>
            <a:ext cx="278447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1125538"/>
            <a:ext cx="27241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20185">
            <a:off x="6302375" y="3327400"/>
            <a:ext cx="2554288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32138" y="3328988"/>
            <a:ext cx="2206625" cy="294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717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Роль хімії в житті суспільства</vt:lpstr>
      <vt:lpstr>План</vt:lpstr>
      <vt:lpstr>Розвиток хімії та зростання її ролі в сучасному житті. </vt:lpstr>
      <vt:lpstr>Слайд 4</vt:lpstr>
      <vt:lpstr>Роль хімії у розв’язанні сировинно-ресурсних проблем</vt:lpstr>
      <vt:lpstr>Слайд 6</vt:lpstr>
      <vt:lpstr>Вплив хімії на природне довкілля.  </vt:lpstr>
      <vt:lpstr>Джерело інформації: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хімії в житті суспільства</dc:title>
  <dc:creator>Лёха</dc:creator>
  <cp:lastModifiedBy>Елена</cp:lastModifiedBy>
  <cp:revision>9</cp:revision>
  <dcterms:created xsi:type="dcterms:W3CDTF">2012-04-18T15:18:49Z</dcterms:created>
  <dcterms:modified xsi:type="dcterms:W3CDTF">2014-10-19T10:24:06Z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281005</vt:lpwstr>
  </property>
  <property fmtid="{D5CDD505-2E9C-101B-9397-08002B2CF9AE}" name="NXPowerLiteVersion" pid="3">
    <vt:lpwstr>D4.1.4</vt:lpwstr>
  </property>
</Properties>
</file>